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ropika" charset="1" panose="00000500000000000000"/>
      <p:regular r:id="rId17"/>
    </p:embeddedFont>
    <p:embeddedFont>
      <p:font typeface="Gotham" charset="1" panose="00000000000000000000"/>
      <p:regular r:id="rId18"/>
    </p:embeddedFont>
    <p:embeddedFont>
      <p:font typeface="League Spartan" charset="1" panose="00000800000000000000"/>
      <p:regular r:id="rId19"/>
    </p:embeddedFont>
    <p:embeddedFont>
      <p:font typeface="Breathing" charset="1" panose="020005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Gotham Italics" charset="1" panose="00000000000000000000"/>
      <p:regular r:id="rId23"/>
    </p:embeddedFont>
    <p:embeddedFont>
      <p:font typeface="Gotham Bold" charset="1" panose="00000000000000000000"/>
      <p:regular r:id="rId24"/>
    </p:embeddedFont>
    <p:embeddedFont>
      <p:font typeface="Archivo Black" charset="1" panose="020B0A03020202020B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14" Target="../media/image32.png" Type="http://schemas.openxmlformats.org/officeDocument/2006/relationships/image"/><Relationship Id="rId15" Target="../media/image33.png" Type="http://schemas.openxmlformats.org/officeDocument/2006/relationships/image"/><Relationship Id="rId16" Target="../media/image34.png" Type="http://schemas.openxmlformats.org/officeDocument/2006/relationships/image"/><Relationship Id="rId17" Target="../media/image35.png" Type="http://schemas.openxmlformats.org/officeDocument/2006/relationships/image"/><Relationship Id="rId18" Target="../media/image36.png" Type="http://schemas.openxmlformats.org/officeDocument/2006/relationships/image"/><Relationship Id="rId2" Target="../media/image1.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 Id="rId7" Target="../media/image41.jpeg" Type="http://schemas.openxmlformats.org/officeDocument/2006/relationships/image"/><Relationship Id="rId8" Target="../media/image42.jpeg" Type="http://schemas.openxmlformats.org/officeDocument/2006/relationships/image"/><Relationship Id="rId9" Target="../media/image4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379470" y="3307395"/>
            <a:ext cx="15529061" cy="2945763"/>
          </a:xfrm>
          <a:prstGeom prst="rect">
            <a:avLst/>
          </a:prstGeom>
        </p:spPr>
        <p:txBody>
          <a:bodyPr anchor="t" rtlCol="false" tIns="0" lIns="0" bIns="0" rIns="0">
            <a:spAutoFit/>
          </a:bodyPr>
          <a:lstStyle/>
          <a:p>
            <a:pPr algn="ctr">
              <a:lnSpc>
                <a:spcPts val="21434"/>
              </a:lnSpc>
            </a:pPr>
            <a:r>
              <a:rPr lang="en-US" sz="23816">
                <a:solidFill>
                  <a:srgbClr val="B6043F"/>
                </a:solidFill>
                <a:latin typeface="Tropika"/>
                <a:ea typeface="Tropika"/>
                <a:cs typeface="Tropika"/>
                <a:sym typeface="Tropika"/>
              </a:rPr>
              <a:t>Portofolio</a:t>
            </a:r>
          </a:p>
        </p:txBody>
      </p:sp>
      <p:sp>
        <p:nvSpPr>
          <p:cNvPr name="Freeform 4" id="4"/>
          <p:cNvSpPr/>
          <p:nvPr/>
        </p:nvSpPr>
        <p:spPr>
          <a:xfrm flipH="false" flipV="false" rot="0">
            <a:off x="14438288" y="1608202"/>
            <a:ext cx="1682256" cy="1682256"/>
          </a:xfrm>
          <a:custGeom>
            <a:avLst/>
            <a:gdLst/>
            <a:ahLst/>
            <a:cxnLst/>
            <a:rect r="r" b="b" t="t" l="l"/>
            <a:pathLst>
              <a:path h="1682256" w="1682256">
                <a:moveTo>
                  <a:pt x="0" y="0"/>
                </a:moveTo>
                <a:lnTo>
                  <a:pt x="1682256" y="0"/>
                </a:lnTo>
                <a:lnTo>
                  <a:pt x="1682256" y="1682256"/>
                </a:lnTo>
                <a:lnTo>
                  <a:pt x="0" y="1682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860421" y="6239750"/>
            <a:ext cx="1682256" cy="1682256"/>
          </a:xfrm>
          <a:custGeom>
            <a:avLst/>
            <a:gdLst/>
            <a:ahLst/>
            <a:cxnLst/>
            <a:rect r="r" b="b" t="t" l="l"/>
            <a:pathLst>
              <a:path h="1682256" w="1682256">
                <a:moveTo>
                  <a:pt x="0" y="0"/>
                </a:moveTo>
                <a:lnTo>
                  <a:pt x="1682256" y="0"/>
                </a:lnTo>
                <a:lnTo>
                  <a:pt x="1682256" y="1682256"/>
                </a:lnTo>
                <a:lnTo>
                  <a:pt x="0" y="1682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019293" y="5807298"/>
            <a:ext cx="841128" cy="841128"/>
          </a:xfrm>
          <a:custGeom>
            <a:avLst/>
            <a:gdLst/>
            <a:ahLst/>
            <a:cxnLst/>
            <a:rect r="r" b="b" t="t" l="l"/>
            <a:pathLst>
              <a:path h="841128" w="841128">
                <a:moveTo>
                  <a:pt x="0" y="0"/>
                </a:moveTo>
                <a:lnTo>
                  <a:pt x="841128" y="0"/>
                </a:lnTo>
                <a:lnTo>
                  <a:pt x="841128" y="841128"/>
                </a:lnTo>
                <a:lnTo>
                  <a:pt x="0" y="841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67402" y="2869894"/>
            <a:ext cx="841128" cy="841128"/>
          </a:xfrm>
          <a:custGeom>
            <a:avLst/>
            <a:gdLst/>
            <a:ahLst/>
            <a:cxnLst/>
            <a:rect r="r" b="b" t="t" l="l"/>
            <a:pathLst>
              <a:path h="841128" w="841128">
                <a:moveTo>
                  <a:pt x="0" y="0"/>
                </a:moveTo>
                <a:lnTo>
                  <a:pt x="841128" y="0"/>
                </a:lnTo>
                <a:lnTo>
                  <a:pt x="841128" y="841128"/>
                </a:lnTo>
                <a:lnTo>
                  <a:pt x="0" y="841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19881" y="-403778"/>
            <a:ext cx="5097162" cy="4114800"/>
          </a:xfrm>
          <a:custGeom>
            <a:avLst/>
            <a:gdLst/>
            <a:ahLst/>
            <a:cxnLst/>
            <a:rect r="r" b="b" t="t" l="l"/>
            <a:pathLst>
              <a:path h="4114800" w="5097162">
                <a:moveTo>
                  <a:pt x="0" y="0"/>
                </a:moveTo>
                <a:lnTo>
                  <a:pt x="5097162" y="0"/>
                </a:lnTo>
                <a:lnTo>
                  <a:pt x="50971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933606" y="6113562"/>
            <a:ext cx="10306488" cy="946111"/>
          </a:xfrm>
          <a:prstGeom prst="rect">
            <a:avLst/>
          </a:prstGeom>
        </p:spPr>
        <p:txBody>
          <a:bodyPr anchor="t" rtlCol="false" tIns="0" lIns="0" bIns="0" rIns="0">
            <a:spAutoFit/>
          </a:bodyPr>
          <a:lstStyle/>
          <a:p>
            <a:pPr algn="ctr">
              <a:lnSpc>
                <a:spcPts val="7702"/>
              </a:lnSpc>
              <a:spcBef>
                <a:spcPct val="0"/>
              </a:spcBef>
            </a:pPr>
            <a:r>
              <a:rPr lang="en-US" sz="5501" spc="308">
                <a:solidFill>
                  <a:srgbClr val="191919"/>
                </a:solidFill>
                <a:latin typeface="Gotham"/>
                <a:ea typeface="Gotham"/>
                <a:cs typeface="Gotham"/>
                <a:sym typeface="Gotham"/>
              </a:rPr>
              <a:t>SALSHADILLA AULIYAH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4258157" y="759574"/>
            <a:ext cx="9602989" cy="1842487"/>
            <a:chOff x="0" y="0"/>
            <a:chExt cx="2118145" cy="406400"/>
          </a:xfrm>
        </p:grpSpPr>
        <p:sp>
          <p:nvSpPr>
            <p:cNvPr name="Freeform 4" id="4"/>
            <p:cNvSpPr/>
            <p:nvPr/>
          </p:nvSpPr>
          <p:spPr>
            <a:xfrm flipH="false" flipV="false" rot="0">
              <a:off x="0" y="0"/>
              <a:ext cx="2118145" cy="406400"/>
            </a:xfrm>
            <a:custGeom>
              <a:avLst/>
              <a:gdLst/>
              <a:ahLst/>
              <a:cxnLst/>
              <a:rect r="r" b="b" t="t" l="l"/>
              <a:pathLst>
                <a:path h="406400" w="2118145">
                  <a:moveTo>
                    <a:pt x="1914945" y="0"/>
                  </a:moveTo>
                  <a:cubicBezTo>
                    <a:pt x="2027169" y="0"/>
                    <a:pt x="2118145" y="90976"/>
                    <a:pt x="2118145" y="203200"/>
                  </a:cubicBezTo>
                  <a:cubicBezTo>
                    <a:pt x="2118145" y="315424"/>
                    <a:pt x="2027169" y="406400"/>
                    <a:pt x="1914945" y="406400"/>
                  </a:cubicBezTo>
                  <a:lnTo>
                    <a:pt x="203200" y="406400"/>
                  </a:lnTo>
                  <a:cubicBezTo>
                    <a:pt x="90976" y="406400"/>
                    <a:pt x="0" y="315424"/>
                    <a:pt x="0" y="203200"/>
                  </a:cubicBezTo>
                  <a:cubicBezTo>
                    <a:pt x="0" y="90976"/>
                    <a:pt x="90976" y="0"/>
                    <a:pt x="203200" y="0"/>
                  </a:cubicBezTo>
                  <a:close/>
                </a:path>
              </a:pathLst>
            </a:custGeom>
            <a:solidFill>
              <a:srgbClr val="B6043F"/>
            </a:solidFill>
          </p:spPr>
        </p:sp>
        <p:sp>
          <p:nvSpPr>
            <p:cNvPr name="TextBox 5" id="5"/>
            <p:cNvSpPr txBox="true"/>
            <p:nvPr/>
          </p:nvSpPr>
          <p:spPr>
            <a:xfrm>
              <a:off x="0" y="-38100"/>
              <a:ext cx="2118145" cy="444500"/>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4258157" y="3663729"/>
            <a:ext cx="9198682" cy="4932793"/>
          </a:xfrm>
          <a:custGeom>
            <a:avLst/>
            <a:gdLst/>
            <a:ahLst/>
            <a:cxnLst/>
            <a:rect r="r" b="b" t="t" l="l"/>
            <a:pathLst>
              <a:path h="4932793" w="9198682">
                <a:moveTo>
                  <a:pt x="0" y="0"/>
                </a:moveTo>
                <a:lnTo>
                  <a:pt x="9198682" y="0"/>
                </a:lnTo>
                <a:lnTo>
                  <a:pt x="9198682" y="4932794"/>
                </a:lnTo>
                <a:lnTo>
                  <a:pt x="0" y="4932794"/>
                </a:lnTo>
                <a:lnTo>
                  <a:pt x="0" y="0"/>
                </a:lnTo>
                <a:close/>
              </a:path>
            </a:pathLst>
          </a:custGeom>
          <a:blipFill>
            <a:blip r:embed="rId3"/>
            <a:stretch>
              <a:fillRect l="0" t="0" r="0" b="0"/>
            </a:stretch>
          </a:blipFill>
        </p:spPr>
      </p:sp>
      <p:sp>
        <p:nvSpPr>
          <p:cNvPr name="TextBox 7" id="7"/>
          <p:cNvSpPr txBox="true"/>
          <p:nvPr/>
        </p:nvSpPr>
        <p:spPr>
          <a:xfrm rot="0">
            <a:off x="5007318" y="845832"/>
            <a:ext cx="9706902" cy="1500520"/>
          </a:xfrm>
          <a:prstGeom prst="rect">
            <a:avLst/>
          </a:prstGeom>
        </p:spPr>
        <p:txBody>
          <a:bodyPr anchor="t" rtlCol="false" tIns="0" lIns="0" bIns="0" rIns="0">
            <a:spAutoFit/>
          </a:bodyPr>
          <a:lstStyle/>
          <a:p>
            <a:pPr algn="l">
              <a:lnSpc>
                <a:spcPts val="10920"/>
              </a:lnSpc>
            </a:pPr>
            <a:r>
              <a:rPr lang="en-US" sz="12133">
                <a:solidFill>
                  <a:srgbClr val="FFFFFF"/>
                </a:solidFill>
                <a:latin typeface="Tropika"/>
                <a:ea typeface="Tropika"/>
                <a:cs typeface="Tropika"/>
                <a:sym typeface="Tropika"/>
              </a:rPr>
              <a:t>Proyek Design</a:t>
            </a:r>
          </a:p>
        </p:txBody>
      </p:sp>
      <p:sp>
        <p:nvSpPr>
          <p:cNvPr name="TextBox 8" id="8"/>
          <p:cNvSpPr txBox="true"/>
          <p:nvPr/>
        </p:nvSpPr>
        <p:spPr>
          <a:xfrm rot="0">
            <a:off x="5399230" y="9201150"/>
            <a:ext cx="7489539" cy="423528"/>
          </a:xfrm>
          <a:prstGeom prst="rect">
            <a:avLst/>
          </a:prstGeom>
        </p:spPr>
        <p:txBody>
          <a:bodyPr anchor="t" rtlCol="false" tIns="0" lIns="0" bIns="0" rIns="0">
            <a:spAutoFit/>
          </a:bodyPr>
          <a:lstStyle/>
          <a:p>
            <a:pPr algn="l">
              <a:lnSpc>
                <a:spcPts val="3430"/>
              </a:lnSpc>
            </a:pPr>
            <a:r>
              <a:rPr lang="en-US" sz="2450">
                <a:solidFill>
                  <a:srgbClr val="191919"/>
                </a:solidFill>
                <a:latin typeface="Gotham"/>
                <a:ea typeface="Gotham"/>
                <a:cs typeface="Gotham"/>
                <a:sym typeface="Gotham"/>
              </a:rPr>
              <a:t>Design Aplikasi Self Service Loundry (Canva)</a:t>
            </a:r>
          </a:p>
        </p:txBody>
      </p:sp>
    </p:spTree>
  </p:cSld>
  <p:clrMapOvr>
    <a:masterClrMapping/>
  </p:clrMapOvr>
  <p:transition spd="slow">
    <p:cover di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11304" y="4309126"/>
            <a:ext cx="2342312" cy="5911196"/>
          </a:xfrm>
          <a:custGeom>
            <a:avLst/>
            <a:gdLst/>
            <a:ahLst/>
            <a:cxnLst/>
            <a:rect r="r" b="b" t="t" l="l"/>
            <a:pathLst>
              <a:path h="5911196" w="2342312">
                <a:moveTo>
                  <a:pt x="0" y="0"/>
                </a:moveTo>
                <a:lnTo>
                  <a:pt x="2342312" y="0"/>
                </a:lnTo>
                <a:lnTo>
                  <a:pt x="2342312" y="5911196"/>
                </a:lnTo>
                <a:lnTo>
                  <a:pt x="0" y="5911196"/>
                </a:lnTo>
                <a:lnTo>
                  <a:pt x="0" y="0"/>
                </a:lnTo>
                <a:close/>
              </a:path>
            </a:pathLst>
          </a:custGeom>
          <a:blipFill>
            <a:blip r:embed="rId3"/>
            <a:stretch>
              <a:fillRect l="0" t="0" r="0" b="0"/>
            </a:stretch>
          </a:blipFill>
        </p:spPr>
      </p:sp>
      <p:sp>
        <p:nvSpPr>
          <p:cNvPr name="Freeform 4" id="4"/>
          <p:cNvSpPr/>
          <p:nvPr/>
        </p:nvSpPr>
        <p:spPr>
          <a:xfrm flipH="false" flipV="false" rot="0">
            <a:off x="12684210" y="1392505"/>
            <a:ext cx="2815865" cy="2916621"/>
          </a:xfrm>
          <a:custGeom>
            <a:avLst/>
            <a:gdLst/>
            <a:ahLst/>
            <a:cxnLst/>
            <a:rect r="r" b="b" t="t" l="l"/>
            <a:pathLst>
              <a:path h="2916621" w="2815865">
                <a:moveTo>
                  <a:pt x="0" y="0"/>
                </a:moveTo>
                <a:lnTo>
                  <a:pt x="2815865" y="0"/>
                </a:lnTo>
                <a:lnTo>
                  <a:pt x="2815865" y="2916621"/>
                </a:lnTo>
                <a:lnTo>
                  <a:pt x="0" y="29166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172283" y="1953208"/>
            <a:ext cx="9943433" cy="1394518"/>
          </a:xfrm>
          <a:prstGeom prst="rect">
            <a:avLst/>
          </a:prstGeom>
        </p:spPr>
        <p:txBody>
          <a:bodyPr anchor="t" rtlCol="false" tIns="0" lIns="0" bIns="0" rIns="0">
            <a:spAutoFit/>
          </a:bodyPr>
          <a:lstStyle/>
          <a:p>
            <a:pPr algn="ctr">
              <a:lnSpc>
                <a:spcPts val="10118"/>
              </a:lnSpc>
            </a:pPr>
            <a:r>
              <a:rPr lang="en-US" sz="11243">
                <a:solidFill>
                  <a:srgbClr val="B6043F"/>
                </a:solidFill>
                <a:latin typeface="Tropika"/>
                <a:ea typeface="Tropika"/>
                <a:cs typeface="Tropika"/>
                <a:sym typeface="Tropika"/>
              </a:rPr>
              <a:t>Terimakasih</a:t>
            </a:r>
          </a:p>
        </p:txBody>
      </p:sp>
      <p:sp>
        <p:nvSpPr>
          <p:cNvPr name="TextBox 6" id="6"/>
          <p:cNvSpPr txBox="true"/>
          <p:nvPr/>
        </p:nvSpPr>
        <p:spPr>
          <a:xfrm rot="0">
            <a:off x="8119479" y="6134097"/>
            <a:ext cx="5996238" cy="347024"/>
          </a:xfrm>
          <a:prstGeom prst="rect">
            <a:avLst/>
          </a:prstGeom>
        </p:spPr>
        <p:txBody>
          <a:bodyPr anchor="t" rtlCol="false" tIns="0" lIns="0" bIns="0" rIns="0">
            <a:spAutoFit/>
          </a:bodyPr>
          <a:lstStyle/>
          <a:p>
            <a:pPr algn="l">
              <a:lnSpc>
                <a:spcPts val="2766"/>
              </a:lnSpc>
            </a:pPr>
            <a:r>
              <a:rPr lang="en-US" sz="2514" i="true">
                <a:solidFill>
                  <a:srgbClr val="191919"/>
                </a:solidFill>
                <a:latin typeface="Gotham Italics"/>
                <a:ea typeface="Gotham Italics"/>
                <a:cs typeface="Gotham Italics"/>
                <a:sym typeface="Gotham Italics"/>
              </a:rPr>
              <a:t>Jl. I Gusti Ngurah Rai Palu</a:t>
            </a:r>
          </a:p>
        </p:txBody>
      </p:sp>
      <p:sp>
        <p:nvSpPr>
          <p:cNvPr name="TextBox 7" id="7"/>
          <p:cNvSpPr txBox="true"/>
          <p:nvPr/>
        </p:nvSpPr>
        <p:spPr>
          <a:xfrm rot="0">
            <a:off x="6249410" y="4337701"/>
            <a:ext cx="6434800" cy="647277"/>
          </a:xfrm>
          <a:prstGeom prst="rect">
            <a:avLst/>
          </a:prstGeom>
        </p:spPr>
        <p:txBody>
          <a:bodyPr anchor="t" rtlCol="false" tIns="0" lIns="0" bIns="0" rIns="0">
            <a:spAutoFit/>
          </a:bodyPr>
          <a:lstStyle/>
          <a:p>
            <a:pPr algn="just">
              <a:lnSpc>
                <a:spcPts val="4913"/>
              </a:lnSpc>
            </a:pPr>
            <a:r>
              <a:rPr lang="en-US" b="true" sz="4466">
                <a:solidFill>
                  <a:srgbClr val="191919"/>
                </a:solidFill>
                <a:latin typeface="Gotham Bold"/>
                <a:ea typeface="Gotham Bold"/>
                <a:cs typeface="Gotham Bold"/>
                <a:sym typeface="Gotham Bold"/>
              </a:rPr>
              <a:t>Contact Details</a:t>
            </a:r>
          </a:p>
        </p:txBody>
      </p:sp>
      <p:sp>
        <p:nvSpPr>
          <p:cNvPr name="TextBox 8" id="8"/>
          <p:cNvSpPr txBox="true"/>
          <p:nvPr/>
        </p:nvSpPr>
        <p:spPr>
          <a:xfrm rot="0">
            <a:off x="6249410" y="5341794"/>
            <a:ext cx="1870068" cy="347024"/>
          </a:xfrm>
          <a:prstGeom prst="rect">
            <a:avLst/>
          </a:prstGeom>
        </p:spPr>
        <p:txBody>
          <a:bodyPr anchor="t" rtlCol="false" tIns="0" lIns="0" bIns="0" rIns="0">
            <a:spAutoFit/>
          </a:bodyPr>
          <a:lstStyle/>
          <a:p>
            <a:pPr algn="l">
              <a:lnSpc>
                <a:spcPts val="2766"/>
              </a:lnSpc>
            </a:pPr>
            <a:r>
              <a:rPr lang="en-US" sz="2514" b="true">
                <a:solidFill>
                  <a:srgbClr val="191919"/>
                </a:solidFill>
                <a:latin typeface="Gotham Bold"/>
                <a:ea typeface="Gotham Bold"/>
                <a:cs typeface="Gotham Bold"/>
                <a:sym typeface="Gotham Bold"/>
              </a:rPr>
              <a:t>Phone : </a:t>
            </a:r>
          </a:p>
        </p:txBody>
      </p:sp>
      <p:sp>
        <p:nvSpPr>
          <p:cNvPr name="TextBox 9" id="9"/>
          <p:cNvSpPr txBox="true"/>
          <p:nvPr/>
        </p:nvSpPr>
        <p:spPr>
          <a:xfrm rot="0">
            <a:off x="8119479" y="6926257"/>
            <a:ext cx="4849819" cy="347024"/>
          </a:xfrm>
          <a:prstGeom prst="rect">
            <a:avLst/>
          </a:prstGeom>
        </p:spPr>
        <p:txBody>
          <a:bodyPr anchor="t" rtlCol="false" tIns="0" lIns="0" bIns="0" rIns="0">
            <a:spAutoFit/>
          </a:bodyPr>
          <a:lstStyle/>
          <a:p>
            <a:pPr algn="l">
              <a:lnSpc>
                <a:spcPts val="2766"/>
              </a:lnSpc>
            </a:pPr>
            <a:r>
              <a:rPr lang="en-US" sz="2514" i="true">
                <a:solidFill>
                  <a:srgbClr val="191919"/>
                </a:solidFill>
                <a:latin typeface="Gotham Italics"/>
                <a:ea typeface="Gotham Italics"/>
                <a:cs typeface="Gotham Italics"/>
                <a:sym typeface="Gotham Italics"/>
              </a:rPr>
              <a:t>salsadillahauliyah@gmail.com</a:t>
            </a:r>
          </a:p>
        </p:txBody>
      </p:sp>
      <p:sp>
        <p:nvSpPr>
          <p:cNvPr name="TextBox 10" id="10"/>
          <p:cNvSpPr txBox="true"/>
          <p:nvPr/>
        </p:nvSpPr>
        <p:spPr>
          <a:xfrm rot="0">
            <a:off x="8119479" y="5341794"/>
            <a:ext cx="3024076" cy="347024"/>
          </a:xfrm>
          <a:prstGeom prst="rect">
            <a:avLst/>
          </a:prstGeom>
        </p:spPr>
        <p:txBody>
          <a:bodyPr anchor="t" rtlCol="false" tIns="0" lIns="0" bIns="0" rIns="0">
            <a:spAutoFit/>
          </a:bodyPr>
          <a:lstStyle/>
          <a:p>
            <a:pPr algn="l">
              <a:lnSpc>
                <a:spcPts val="2766"/>
              </a:lnSpc>
            </a:pPr>
            <a:r>
              <a:rPr lang="en-US" sz="2514" i="true">
                <a:solidFill>
                  <a:srgbClr val="191919"/>
                </a:solidFill>
                <a:latin typeface="Gotham Italics"/>
                <a:ea typeface="Gotham Italics"/>
                <a:cs typeface="Gotham Italics"/>
                <a:sym typeface="Gotham Italics"/>
              </a:rPr>
              <a:t>087846861066</a:t>
            </a:r>
          </a:p>
        </p:txBody>
      </p:sp>
      <p:sp>
        <p:nvSpPr>
          <p:cNvPr name="TextBox 11" id="11"/>
          <p:cNvSpPr txBox="true"/>
          <p:nvPr/>
        </p:nvSpPr>
        <p:spPr>
          <a:xfrm rot="0">
            <a:off x="6249410" y="6134097"/>
            <a:ext cx="1870068" cy="347024"/>
          </a:xfrm>
          <a:prstGeom prst="rect">
            <a:avLst/>
          </a:prstGeom>
        </p:spPr>
        <p:txBody>
          <a:bodyPr anchor="t" rtlCol="false" tIns="0" lIns="0" bIns="0" rIns="0">
            <a:spAutoFit/>
          </a:bodyPr>
          <a:lstStyle/>
          <a:p>
            <a:pPr algn="l">
              <a:lnSpc>
                <a:spcPts val="2766"/>
              </a:lnSpc>
            </a:pPr>
            <a:r>
              <a:rPr lang="en-US" sz="2514" b="true">
                <a:solidFill>
                  <a:srgbClr val="191919"/>
                </a:solidFill>
                <a:latin typeface="Gotham Bold"/>
                <a:ea typeface="Gotham Bold"/>
                <a:cs typeface="Gotham Bold"/>
                <a:sym typeface="Gotham Bold"/>
              </a:rPr>
              <a:t>Address :</a:t>
            </a:r>
          </a:p>
        </p:txBody>
      </p:sp>
      <p:sp>
        <p:nvSpPr>
          <p:cNvPr name="TextBox 12" id="12"/>
          <p:cNvSpPr txBox="true"/>
          <p:nvPr/>
        </p:nvSpPr>
        <p:spPr>
          <a:xfrm rot="0">
            <a:off x="6249410" y="6926257"/>
            <a:ext cx="1870068" cy="347024"/>
          </a:xfrm>
          <a:prstGeom prst="rect">
            <a:avLst/>
          </a:prstGeom>
        </p:spPr>
        <p:txBody>
          <a:bodyPr anchor="t" rtlCol="false" tIns="0" lIns="0" bIns="0" rIns="0">
            <a:spAutoFit/>
          </a:bodyPr>
          <a:lstStyle/>
          <a:p>
            <a:pPr algn="l">
              <a:lnSpc>
                <a:spcPts val="2766"/>
              </a:lnSpc>
            </a:pPr>
            <a:r>
              <a:rPr lang="en-US" sz="2514" b="true">
                <a:solidFill>
                  <a:srgbClr val="191919"/>
                </a:solidFill>
                <a:latin typeface="Gotham Bold"/>
                <a:ea typeface="Gotham Bold"/>
                <a:cs typeface="Gotham Bold"/>
                <a:sym typeface="Gotham Bold"/>
              </a:rPr>
              <a:t>Email :</a:t>
            </a:r>
          </a:p>
        </p:txBody>
      </p:sp>
    </p:spTree>
  </p:cSld>
  <p:clrMapOvr>
    <a:masterClrMapping/>
  </p:clrMapOvr>
  <p:transition spd="slow">
    <p:cover dir="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150309" y="1034921"/>
            <a:ext cx="15987381" cy="8431745"/>
            <a:chOff x="0" y="0"/>
            <a:chExt cx="4210668" cy="2220707"/>
          </a:xfrm>
        </p:grpSpPr>
        <p:sp>
          <p:nvSpPr>
            <p:cNvPr name="Freeform 4" id="4"/>
            <p:cNvSpPr/>
            <p:nvPr/>
          </p:nvSpPr>
          <p:spPr>
            <a:xfrm flipH="false" flipV="false" rot="0">
              <a:off x="0" y="0"/>
              <a:ext cx="4210668" cy="2220707"/>
            </a:xfrm>
            <a:custGeom>
              <a:avLst/>
              <a:gdLst/>
              <a:ahLst/>
              <a:cxnLst/>
              <a:rect r="r" b="b" t="t" l="l"/>
              <a:pathLst>
                <a:path h="2220707" w="4210668">
                  <a:moveTo>
                    <a:pt x="24697" y="0"/>
                  </a:moveTo>
                  <a:lnTo>
                    <a:pt x="4185971" y="0"/>
                  </a:lnTo>
                  <a:cubicBezTo>
                    <a:pt x="4192521" y="0"/>
                    <a:pt x="4198803" y="2602"/>
                    <a:pt x="4203435" y="7234"/>
                  </a:cubicBezTo>
                  <a:cubicBezTo>
                    <a:pt x="4208066" y="11865"/>
                    <a:pt x="4210668" y="18147"/>
                    <a:pt x="4210668" y="24697"/>
                  </a:cubicBezTo>
                  <a:lnTo>
                    <a:pt x="4210668" y="2196010"/>
                  </a:lnTo>
                  <a:cubicBezTo>
                    <a:pt x="4210668" y="2209649"/>
                    <a:pt x="4199611" y="2220707"/>
                    <a:pt x="4185971" y="2220707"/>
                  </a:cubicBezTo>
                  <a:lnTo>
                    <a:pt x="24697" y="2220707"/>
                  </a:lnTo>
                  <a:cubicBezTo>
                    <a:pt x="11057" y="2220707"/>
                    <a:pt x="0" y="2209649"/>
                    <a:pt x="0" y="2196010"/>
                  </a:cubicBezTo>
                  <a:lnTo>
                    <a:pt x="0" y="24697"/>
                  </a:lnTo>
                  <a:cubicBezTo>
                    <a:pt x="0" y="11057"/>
                    <a:pt x="11057" y="0"/>
                    <a:pt x="24697" y="0"/>
                  </a:cubicBezTo>
                  <a:close/>
                </a:path>
              </a:pathLst>
            </a:custGeom>
            <a:solidFill>
              <a:srgbClr val="FFFFFF"/>
            </a:solidFill>
            <a:ln w="123825" cap="rnd">
              <a:solidFill>
                <a:srgbClr val="B6043F"/>
              </a:solidFill>
              <a:prstDash val="solid"/>
              <a:round/>
            </a:ln>
          </p:spPr>
        </p:sp>
        <p:sp>
          <p:nvSpPr>
            <p:cNvPr name="TextBox 5" id="5"/>
            <p:cNvSpPr txBox="true"/>
            <p:nvPr/>
          </p:nvSpPr>
          <p:spPr>
            <a:xfrm>
              <a:off x="0" y="-38100"/>
              <a:ext cx="4210668" cy="2258807"/>
            </a:xfrm>
            <a:prstGeom prst="rect">
              <a:avLst/>
            </a:prstGeom>
          </p:spPr>
          <p:txBody>
            <a:bodyPr anchor="ctr" rtlCol="false" tIns="50800" lIns="50800" bIns="50800" rIns="50800"/>
            <a:lstStyle/>
            <a:p>
              <a:pPr algn="ctr">
                <a:lnSpc>
                  <a:spcPts val="3359"/>
                </a:lnSpc>
              </a:pPr>
            </a:p>
          </p:txBody>
        </p:sp>
      </p:grpSp>
      <p:grpSp>
        <p:nvGrpSpPr>
          <p:cNvPr name="Group 6" id="6"/>
          <p:cNvGrpSpPr>
            <a:grpSpLocks noChangeAspect="true"/>
          </p:cNvGrpSpPr>
          <p:nvPr/>
        </p:nvGrpSpPr>
        <p:grpSpPr>
          <a:xfrm rot="0">
            <a:off x="11501011" y="2726579"/>
            <a:ext cx="4799899" cy="4799899"/>
            <a:chOff x="0" y="0"/>
            <a:chExt cx="6350000" cy="6350000"/>
          </a:xfrm>
        </p:grpSpPr>
        <p:sp>
          <p:nvSpPr>
            <p:cNvPr name="Freeform 7" id="7"/>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B6043F"/>
            </a:solidFill>
          </p:spPr>
        </p:sp>
        <p:sp>
          <p:nvSpPr>
            <p:cNvPr name="Freeform 8" id="8"/>
            <p:cNvSpPr/>
            <p:nvPr/>
          </p:nvSpPr>
          <p:spPr>
            <a:xfrm flipH="false" flipV="false" rot="-126000">
              <a:off x="256811" y="256835"/>
              <a:ext cx="5835108" cy="5836330"/>
            </a:xfrm>
            <a:custGeom>
              <a:avLst/>
              <a:gdLst/>
              <a:ahLst/>
              <a:cxnLst/>
              <a:rect r="r" b="b" t="t" l="l"/>
              <a:pathLst>
                <a:path h="5836330" w="5835108">
                  <a:moveTo>
                    <a:pt x="206441" y="0"/>
                  </a:moveTo>
                  <a:lnTo>
                    <a:pt x="5835108" y="206394"/>
                  </a:lnTo>
                  <a:lnTo>
                    <a:pt x="5628668" y="5836330"/>
                  </a:lnTo>
                  <a:lnTo>
                    <a:pt x="0" y="5629936"/>
                  </a:lnTo>
                  <a:close/>
                </a:path>
              </a:pathLst>
            </a:custGeom>
            <a:blipFill>
              <a:blip r:embed="rId3"/>
              <a:stretch>
                <a:fillRect l="-7229" t="-2933" r="-8393" b="-6885"/>
              </a:stretch>
            </a:blipFill>
          </p:spPr>
        </p:sp>
      </p:grpSp>
      <p:grpSp>
        <p:nvGrpSpPr>
          <p:cNvPr name="Group 9" id="9"/>
          <p:cNvGrpSpPr/>
          <p:nvPr/>
        </p:nvGrpSpPr>
        <p:grpSpPr>
          <a:xfrm rot="0">
            <a:off x="123318" y="2087588"/>
            <a:ext cx="992463" cy="99246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043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1</a:t>
              </a:r>
            </a:p>
          </p:txBody>
        </p:sp>
      </p:grpSp>
      <p:grpSp>
        <p:nvGrpSpPr>
          <p:cNvPr name="Group 12" id="12"/>
          <p:cNvGrpSpPr/>
          <p:nvPr/>
        </p:nvGrpSpPr>
        <p:grpSpPr>
          <a:xfrm rot="0">
            <a:off x="365470" y="4582723"/>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5" id="15"/>
          <p:cNvGrpSpPr/>
          <p:nvPr/>
        </p:nvGrpSpPr>
        <p:grpSpPr>
          <a:xfrm rot="0">
            <a:off x="365470" y="3242746"/>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8" id="18"/>
          <p:cNvGrpSpPr/>
          <p:nvPr/>
        </p:nvGrpSpPr>
        <p:grpSpPr>
          <a:xfrm rot="0">
            <a:off x="365470" y="5251137"/>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1" id="21"/>
          <p:cNvGrpSpPr/>
          <p:nvPr/>
        </p:nvGrpSpPr>
        <p:grpSpPr>
          <a:xfrm rot="0">
            <a:off x="365470" y="3911870"/>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24" id="24"/>
          <p:cNvGrpSpPr/>
          <p:nvPr/>
        </p:nvGrpSpPr>
        <p:grpSpPr>
          <a:xfrm rot="0">
            <a:off x="365470" y="6591114"/>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7" id="27"/>
          <p:cNvGrpSpPr/>
          <p:nvPr/>
        </p:nvGrpSpPr>
        <p:grpSpPr>
          <a:xfrm rot="0">
            <a:off x="365470" y="5920261"/>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30" id="30"/>
          <p:cNvGrpSpPr/>
          <p:nvPr/>
        </p:nvGrpSpPr>
        <p:grpSpPr>
          <a:xfrm rot="0">
            <a:off x="365470" y="7258745"/>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3" id="33"/>
          <p:cNvGrpSpPr/>
          <p:nvPr/>
        </p:nvGrpSpPr>
        <p:grpSpPr>
          <a:xfrm rot="0">
            <a:off x="365470" y="7926375"/>
            <a:ext cx="508158" cy="543805"/>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name="TextBox 36" id="36"/>
          <p:cNvSpPr txBox="true"/>
          <p:nvPr/>
        </p:nvSpPr>
        <p:spPr>
          <a:xfrm rot="0">
            <a:off x="2002991" y="2753108"/>
            <a:ext cx="8230526" cy="455401"/>
          </a:xfrm>
          <a:prstGeom prst="rect">
            <a:avLst/>
          </a:prstGeom>
        </p:spPr>
        <p:txBody>
          <a:bodyPr anchor="t" rtlCol="false" tIns="0" lIns="0" bIns="0" rIns="0">
            <a:spAutoFit/>
          </a:bodyPr>
          <a:lstStyle/>
          <a:p>
            <a:pPr algn="just">
              <a:lnSpc>
                <a:spcPts val="3774"/>
              </a:lnSpc>
            </a:pPr>
            <a:r>
              <a:rPr lang="en-US" sz="2695">
                <a:solidFill>
                  <a:srgbClr val="B6043F"/>
                </a:solidFill>
                <a:latin typeface="League Spartan"/>
                <a:ea typeface="League Spartan"/>
                <a:cs typeface="League Spartan"/>
                <a:sym typeface="League Spartan"/>
              </a:rPr>
              <a:t>Haloo, Perkenalkan Saya Salshadilla Auliyah</a:t>
            </a:r>
          </a:p>
        </p:txBody>
      </p:sp>
      <p:sp>
        <p:nvSpPr>
          <p:cNvPr name="TextBox 37" id="37"/>
          <p:cNvSpPr txBox="true"/>
          <p:nvPr/>
        </p:nvSpPr>
        <p:spPr>
          <a:xfrm rot="0">
            <a:off x="1483684" y="1516344"/>
            <a:ext cx="6520124" cy="1077379"/>
          </a:xfrm>
          <a:prstGeom prst="rect">
            <a:avLst/>
          </a:prstGeom>
        </p:spPr>
        <p:txBody>
          <a:bodyPr anchor="t" rtlCol="false" tIns="0" lIns="0" bIns="0" rIns="0">
            <a:spAutoFit/>
          </a:bodyPr>
          <a:lstStyle/>
          <a:p>
            <a:pPr algn="ctr" marL="1367400" indent="-683700" lvl="1">
              <a:lnSpc>
                <a:spcPts val="8866"/>
              </a:lnSpc>
              <a:buFont typeface="Arial"/>
              <a:buChar char="•"/>
            </a:pPr>
            <a:r>
              <a:rPr lang="en-US" sz="6333">
                <a:solidFill>
                  <a:srgbClr val="B6043F"/>
                </a:solidFill>
                <a:latin typeface="Tropika"/>
                <a:ea typeface="Tropika"/>
                <a:cs typeface="Tropika"/>
                <a:sym typeface="Tropika"/>
              </a:rPr>
              <a:t>Tentang Saya</a:t>
            </a:r>
          </a:p>
        </p:txBody>
      </p:sp>
      <p:sp>
        <p:nvSpPr>
          <p:cNvPr name="TextBox 38" id="38"/>
          <p:cNvSpPr txBox="true"/>
          <p:nvPr/>
        </p:nvSpPr>
        <p:spPr>
          <a:xfrm rot="0">
            <a:off x="10823166" y="8131603"/>
            <a:ext cx="6314524" cy="580826"/>
          </a:xfrm>
          <a:prstGeom prst="rect">
            <a:avLst/>
          </a:prstGeom>
        </p:spPr>
        <p:txBody>
          <a:bodyPr anchor="t" rtlCol="false" tIns="0" lIns="0" bIns="0" rIns="0">
            <a:spAutoFit/>
          </a:bodyPr>
          <a:lstStyle/>
          <a:p>
            <a:pPr algn="ctr">
              <a:lnSpc>
                <a:spcPts val="4735"/>
              </a:lnSpc>
            </a:pPr>
            <a:r>
              <a:rPr lang="en-US" sz="3382">
                <a:solidFill>
                  <a:srgbClr val="191919"/>
                </a:solidFill>
                <a:latin typeface="Breathing"/>
                <a:ea typeface="Breathing"/>
                <a:cs typeface="Breathing"/>
                <a:sym typeface="Breathing"/>
              </a:rPr>
              <a:t>Salshadilla Auliyah</a:t>
            </a:r>
          </a:p>
        </p:txBody>
      </p:sp>
      <p:sp>
        <p:nvSpPr>
          <p:cNvPr name="TextBox 39" id="39"/>
          <p:cNvSpPr txBox="true"/>
          <p:nvPr/>
        </p:nvSpPr>
        <p:spPr>
          <a:xfrm rot="0">
            <a:off x="2002991" y="4458290"/>
            <a:ext cx="8899413" cy="4543769"/>
          </a:xfrm>
          <a:prstGeom prst="rect">
            <a:avLst/>
          </a:prstGeom>
        </p:spPr>
        <p:txBody>
          <a:bodyPr anchor="t" rtlCol="false" tIns="0" lIns="0" bIns="0" rIns="0">
            <a:spAutoFit/>
          </a:bodyPr>
          <a:lstStyle/>
          <a:p>
            <a:pPr algn="just">
              <a:lnSpc>
                <a:spcPts val="2785"/>
              </a:lnSpc>
            </a:pPr>
            <a:r>
              <a:rPr lang="en-US" sz="1989">
                <a:solidFill>
                  <a:srgbClr val="000000"/>
                </a:solidFill>
                <a:latin typeface="Poppins"/>
                <a:ea typeface="Poppins"/>
                <a:cs typeface="Poppins"/>
                <a:sym typeface="Poppins"/>
              </a:rPr>
              <a:t>Saya adalah Mahasiswa Semester 5 S1 Sistem Informasi Universitas Amikom Yogyakarta yang aktif mengembangkan diri di bidang IT. Selain fokus pada akademik, saya juga aktif dalam organisasi Himpunan Mahasiswa Sistem Informasi, kepanitiaan, serta seminar/webinar terkait bidang saya. Sejak SMA, saya terbiasa berpikir kreatif dan inovatif, serta memiliki kemampuan bertanggung jawab, berkomunikasi, dan bekerja sama dalam tim. </a:t>
            </a:r>
          </a:p>
          <a:p>
            <a:pPr algn="just">
              <a:lnSpc>
                <a:spcPts val="2785"/>
              </a:lnSpc>
            </a:pPr>
          </a:p>
          <a:p>
            <a:pPr algn="just">
              <a:lnSpc>
                <a:spcPts val="2785"/>
              </a:lnSpc>
            </a:pPr>
            <a:r>
              <a:rPr lang="en-US" sz="1989">
                <a:solidFill>
                  <a:srgbClr val="000000"/>
                </a:solidFill>
                <a:latin typeface="Poppins"/>
                <a:ea typeface="Poppins"/>
                <a:cs typeface="Poppins"/>
                <a:sym typeface="Poppins"/>
              </a:rPr>
              <a:t>Pengalaman saya mencakup pengembangan website, desain digital (Canva, poster, dll.), serta berbagai proyek lain di bidang IT dan desain. Saya mudah beradaptasi, terbuka terhadap masukan, dan terus berkomitmen untuk mengembangkan potensi diri ke depannya.</a:t>
            </a:r>
          </a:p>
          <a:p>
            <a:pPr algn="just">
              <a:lnSpc>
                <a:spcPts val="2426"/>
              </a:lnSpc>
            </a:pPr>
          </a:p>
        </p:txBody>
      </p:sp>
      <p:sp>
        <p:nvSpPr>
          <p:cNvPr name="TextBox 40" id="40"/>
          <p:cNvSpPr txBox="true"/>
          <p:nvPr/>
        </p:nvSpPr>
        <p:spPr>
          <a:xfrm rot="0">
            <a:off x="2002991" y="3223547"/>
            <a:ext cx="6000818" cy="960226"/>
          </a:xfrm>
          <a:prstGeom prst="rect">
            <a:avLst/>
          </a:prstGeom>
        </p:spPr>
        <p:txBody>
          <a:bodyPr anchor="t" rtlCol="false" tIns="0" lIns="0" bIns="0" rIns="0">
            <a:spAutoFit/>
          </a:bodyPr>
          <a:lstStyle/>
          <a:p>
            <a:pPr algn="just">
              <a:lnSpc>
                <a:spcPts val="3774"/>
              </a:lnSpc>
            </a:pPr>
            <a:r>
              <a:rPr lang="en-US" sz="2695">
                <a:solidFill>
                  <a:srgbClr val="B6043F"/>
                </a:solidFill>
                <a:latin typeface="Poppins"/>
                <a:ea typeface="Poppins"/>
                <a:cs typeface="Poppins"/>
                <a:sym typeface="Poppins"/>
              </a:rPr>
              <a:t>Mahasiswi S1 Sistem Informasi </a:t>
            </a:r>
          </a:p>
          <a:p>
            <a:pPr algn="just">
              <a:lnSpc>
                <a:spcPts val="3774"/>
              </a:lnSpc>
            </a:pPr>
            <a:r>
              <a:rPr lang="en-US" sz="2695">
                <a:solidFill>
                  <a:srgbClr val="B6043F"/>
                </a:solidFill>
                <a:latin typeface="Poppins"/>
                <a:ea typeface="Poppins"/>
                <a:cs typeface="Poppins"/>
                <a:sym typeface="Poppins"/>
              </a:rPr>
              <a:t>Universitas Amikom Yogyakarta</a:t>
            </a:r>
          </a:p>
        </p:txBody>
      </p:sp>
    </p:spTree>
  </p:cSld>
  <p:clrMapOvr>
    <a:masterClrMapping/>
  </p:clrMapOvr>
  <p:transition spd="slow">
    <p:cover dir="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150309" y="488458"/>
            <a:ext cx="15987381" cy="9512229"/>
            <a:chOff x="0" y="0"/>
            <a:chExt cx="4210668" cy="2505278"/>
          </a:xfrm>
        </p:grpSpPr>
        <p:sp>
          <p:nvSpPr>
            <p:cNvPr name="Freeform 4" id="4"/>
            <p:cNvSpPr/>
            <p:nvPr/>
          </p:nvSpPr>
          <p:spPr>
            <a:xfrm flipH="false" flipV="false" rot="0">
              <a:off x="0" y="0"/>
              <a:ext cx="4210668" cy="2505278"/>
            </a:xfrm>
            <a:custGeom>
              <a:avLst/>
              <a:gdLst/>
              <a:ahLst/>
              <a:cxnLst/>
              <a:rect r="r" b="b" t="t" l="l"/>
              <a:pathLst>
                <a:path h="2505278" w="4210668">
                  <a:moveTo>
                    <a:pt x="24697" y="0"/>
                  </a:moveTo>
                  <a:lnTo>
                    <a:pt x="4185971" y="0"/>
                  </a:lnTo>
                  <a:cubicBezTo>
                    <a:pt x="4192521" y="0"/>
                    <a:pt x="4198803" y="2602"/>
                    <a:pt x="4203435" y="7234"/>
                  </a:cubicBezTo>
                  <a:cubicBezTo>
                    <a:pt x="4208066" y="11865"/>
                    <a:pt x="4210668" y="18147"/>
                    <a:pt x="4210668" y="24697"/>
                  </a:cubicBezTo>
                  <a:lnTo>
                    <a:pt x="4210668" y="2480582"/>
                  </a:lnTo>
                  <a:cubicBezTo>
                    <a:pt x="4210668" y="2494221"/>
                    <a:pt x="4199611" y="2505278"/>
                    <a:pt x="4185971" y="2505278"/>
                  </a:cubicBezTo>
                  <a:lnTo>
                    <a:pt x="24697" y="2505278"/>
                  </a:lnTo>
                  <a:cubicBezTo>
                    <a:pt x="11057" y="2505278"/>
                    <a:pt x="0" y="2494221"/>
                    <a:pt x="0" y="2480582"/>
                  </a:cubicBezTo>
                  <a:lnTo>
                    <a:pt x="0" y="24697"/>
                  </a:lnTo>
                  <a:cubicBezTo>
                    <a:pt x="0" y="11057"/>
                    <a:pt x="11057" y="0"/>
                    <a:pt x="24697" y="0"/>
                  </a:cubicBezTo>
                  <a:close/>
                </a:path>
              </a:pathLst>
            </a:custGeom>
            <a:solidFill>
              <a:srgbClr val="FFFFFF"/>
            </a:solidFill>
            <a:ln w="123825" cap="rnd">
              <a:solidFill>
                <a:srgbClr val="B6043F"/>
              </a:solidFill>
              <a:prstDash val="solid"/>
              <a:round/>
            </a:ln>
          </p:spPr>
        </p:sp>
        <p:sp>
          <p:nvSpPr>
            <p:cNvPr name="TextBox 5" id="5"/>
            <p:cNvSpPr txBox="true"/>
            <p:nvPr/>
          </p:nvSpPr>
          <p:spPr>
            <a:xfrm>
              <a:off x="0" y="-38100"/>
              <a:ext cx="4210668" cy="254337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933850" y="2546579"/>
            <a:ext cx="5129137" cy="1097927"/>
            <a:chOff x="0" y="0"/>
            <a:chExt cx="1752660" cy="375169"/>
          </a:xfrm>
        </p:grpSpPr>
        <p:sp>
          <p:nvSpPr>
            <p:cNvPr name="Freeform 7" id="7"/>
            <p:cNvSpPr/>
            <p:nvPr/>
          </p:nvSpPr>
          <p:spPr>
            <a:xfrm flipH="false" flipV="false" rot="0">
              <a:off x="0" y="0"/>
              <a:ext cx="1752660" cy="375169"/>
            </a:xfrm>
            <a:custGeom>
              <a:avLst/>
              <a:gdLst/>
              <a:ahLst/>
              <a:cxnLst/>
              <a:rect r="r" b="b" t="t" l="l"/>
              <a:pathLst>
                <a:path h="375169" w="1752660">
                  <a:moveTo>
                    <a:pt x="1549460" y="0"/>
                  </a:moveTo>
                  <a:cubicBezTo>
                    <a:pt x="1661684" y="0"/>
                    <a:pt x="1752660" y="83984"/>
                    <a:pt x="1752660" y="187584"/>
                  </a:cubicBezTo>
                  <a:cubicBezTo>
                    <a:pt x="1752660" y="291185"/>
                    <a:pt x="1661684" y="375169"/>
                    <a:pt x="1549460" y="375169"/>
                  </a:cubicBezTo>
                  <a:lnTo>
                    <a:pt x="203200" y="375169"/>
                  </a:lnTo>
                  <a:cubicBezTo>
                    <a:pt x="90976" y="375169"/>
                    <a:pt x="0" y="291185"/>
                    <a:pt x="0" y="187584"/>
                  </a:cubicBezTo>
                  <a:cubicBezTo>
                    <a:pt x="0" y="83984"/>
                    <a:pt x="90976" y="0"/>
                    <a:pt x="203200" y="0"/>
                  </a:cubicBezTo>
                  <a:close/>
                </a:path>
              </a:pathLst>
            </a:custGeom>
            <a:solidFill>
              <a:srgbClr val="B6043F"/>
            </a:solidFill>
          </p:spPr>
        </p:sp>
        <p:sp>
          <p:nvSpPr>
            <p:cNvPr name="TextBox 8" id="8"/>
            <p:cNvSpPr txBox="true"/>
            <p:nvPr/>
          </p:nvSpPr>
          <p:spPr>
            <a:xfrm>
              <a:off x="0" y="-38100"/>
              <a:ext cx="1752660" cy="413269"/>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0382005" y="2487572"/>
            <a:ext cx="5676311" cy="1114923"/>
            <a:chOff x="0" y="0"/>
            <a:chExt cx="1710197" cy="335912"/>
          </a:xfrm>
        </p:grpSpPr>
        <p:sp>
          <p:nvSpPr>
            <p:cNvPr name="Freeform 10" id="10"/>
            <p:cNvSpPr/>
            <p:nvPr/>
          </p:nvSpPr>
          <p:spPr>
            <a:xfrm flipH="false" flipV="false" rot="0">
              <a:off x="0" y="0"/>
              <a:ext cx="1710197" cy="335912"/>
            </a:xfrm>
            <a:custGeom>
              <a:avLst/>
              <a:gdLst/>
              <a:ahLst/>
              <a:cxnLst/>
              <a:rect r="r" b="b" t="t" l="l"/>
              <a:pathLst>
                <a:path h="335912" w="1710197">
                  <a:moveTo>
                    <a:pt x="1506997" y="0"/>
                  </a:moveTo>
                  <a:cubicBezTo>
                    <a:pt x="1619222" y="0"/>
                    <a:pt x="1710197" y="75196"/>
                    <a:pt x="1710197" y="167956"/>
                  </a:cubicBezTo>
                  <a:cubicBezTo>
                    <a:pt x="1710197" y="260715"/>
                    <a:pt x="1619222" y="335912"/>
                    <a:pt x="1506997" y="335912"/>
                  </a:cubicBezTo>
                  <a:lnTo>
                    <a:pt x="203200" y="335912"/>
                  </a:lnTo>
                  <a:cubicBezTo>
                    <a:pt x="90976" y="335912"/>
                    <a:pt x="0" y="260715"/>
                    <a:pt x="0" y="167956"/>
                  </a:cubicBezTo>
                  <a:cubicBezTo>
                    <a:pt x="0" y="75196"/>
                    <a:pt x="90976" y="0"/>
                    <a:pt x="203200" y="0"/>
                  </a:cubicBezTo>
                  <a:close/>
                </a:path>
              </a:pathLst>
            </a:custGeom>
            <a:solidFill>
              <a:srgbClr val="B6043F"/>
            </a:solidFill>
          </p:spPr>
        </p:sp>
        <p:sp>
          <p:nvSpPr>
            <p:cNvPr name="TextBox 11" id="11"/>
            <p:cNvSpPr txBox="true"/>
            <p:nvPr/>
          </p:nvSpPr>
          <p:spPr>
            <a:xfrm>
              <a:off x="0" y="-38100"/>
              <a:ext cx="1710197" cy="374012"/>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36237" y="2749184"/>
            <a:ext cx="992463" cy="99246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043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2</a:t>
              </a:r>
            </a:p>
          </p:txBody>
        </p:sp>
      </p:grpSp>
      <p:grpSp>
        <p:nvGrpSpPr>
          <p:cNvPr name="Group 15" id="15"/>
          <p:cNvGrpSpPr/>
          <p:nvPr/>
        </p:nvGrpSpPr>
        <p:grpSpPr>
          <a:xfrm rot="0">
            <a:off x="278390" y="4529368"/>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8" id="18"/>
          <p:cNvGrpSpPr/>
          <p:nvPr/>
        </p:nvGrpSpPr>
        <p:grpSpPr>
          <a:xfrm rot="0">
            <a:off x="278390" y="2083421"/>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21" id="21"/>
          <p:cNvGrpSpPr/>
          <p:nvPr/>
        </p:nvGrpSpPr>
        <p:grpSpPr>
          <a:xfrm rot="0">
            <a:off x="278390" y="5195131"/>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4" id="24"/>
          <p:cNvGrpSpPr/>
          <p:nvPr/>
        </p:nvGrpSpPr>
        <p:grpSpPr>
          <a:xfrm rot="0">
            <a:off x="278390" y="3863605"/>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27" id="27"/>
          <p:cNvGrpSpPr/>
          <p:nvPr/>
        </p:nvGrpSpPr>
        <p:grpSpPr>
          <a:xfrm rot="0">
            <a:off x="278390" y="6526658"/>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30" id="30"/>
          <p:cNvGrpSpPr/>
          <p:nvPr/>
        </p:nvGrpSpPr>
        <p:grpSpPr>
          <a:xfrm rot="0">
            <a:off x="278390" y="5860895"/>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33" id="33"/>
          <p:cNvGrpSpPr/>
          <p:nvPr/>
        </p:nvGrpSpPr>
        <p:grpSpPr>
          <a:xfrm rot="0">
            <a:off x="278390" y="7194288"/>
            <a:ext cx="508158" cy="543805"/>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6" id="36"/>
          <p:cNvGrpSpPr/>
          <p:nvPr/>
        </p:nvGrpSpPr>
        <p:grpSpPr>
          <a:xfrm rot="0">
            <a:off x="278390" y="7861919"/>
            <a:ext cx="508158" cy="543805"/>
            <a:chOff x="0" y="0"/>
            <a:chExt cx="812800" cy="869819"/>
          </a:xfrm>
        </p:grpSpPr>
        <p:sp>
          <p:nvSpPr>
            <p:cNvPr name="Freeform 37" id="3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38" id="3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9" id="39"/>
          <p:cNvGrpSpPr/>
          <p:nvPr/>
        </p:nvGrpSpPr>
        <p:grpSpPr>
          <a:xfrm rot="-542939">
            <a:off x="2030966" y="4715297"/>
            <a:ext cx="2806627" cy="3905857"/>
            <a:chOff x="0" y="0"/>
            <a:chExt cx="3742170" cy="5207810"/>
          </a:xfrm>
        </p:grpSpPr>
        <p:pic>
          <p:nvPicPr>
            <p:cNvPr name="Picture 40" id="40"/>
            <p:cNvPicPr>
              <a:picLocks noChangeAspect="true"/>
            </p:cNvPicPr>
            <p:nvPr/>
          </p:nvPicPr>
          <p:blipFill>
            <a:blip r:embed="rId3"/>
            <a:srcRect l="0" t="3640" r="0" b="3640"/>
            <a:stretch>
              <a:fillRect/>
            </a:stretch>
          </p:blipFill>
          <p:spPr>
            <a:xfrm flipH="false" flipV="false">
              <a:off x="0" y="0"/>
              <a:ext cx="3742170" cy="5207810"/>
            </a:xfrm>
            <a:prstGeom prst="rect">
              <a:avLst/>
            </a:prstGeom>
          </p:spPr>
        </p:pic>
      </p:grpSp>
      <p:grpSp>
        <p:nvGrpSpPr>
          <p:cNvPr name="Group 41" id="41"/>
          <p:cNvGrpSpPr/>
          <p:nvPr/>
        </p:nvGrpSpPr>
        <p:grpSpPr>
          <a:xfrm rot="973833">
            <a:off x="4928637" y="5983681"/>
            <a:ext cx="2831937" cy="3482258"/>
            <a:chOff x="0" y="0"/>
            <a:chExt cx="3775916" cy="4643011"/>
          </a:xfrm>
        </p:grpSpPr>
        <p:pic>
          <p:nvPicPr>
            <p:cNvPr name="Picture 42" id="42"/>
            <p:cNvPicPr>
              <a:picLocks noChangeAspect="true"/>
            </p:cNvPicPr>
            <p:nvPr/>
          </p:nvPicPr>
          <p:blipFill>
            <a:blip r:embed="rId4"/>
            <a:srcRect l="9337" t="0" r="9337" b="0"/>
            <a:stretch>
              <a:fillRect/>
            </a:stretch>
          </p:blipFill>
          <p:spPr>
            <a:xfrm flipH="false" flipV="false">
              <a:off x="0" y="0"/>
              <a:ext cx="3775916" cy="4643011"/>
            </a:xfrm>
            <a:prstGeom prst="rect">
              <a:avLst/>
            </a:prstGeom>
          </p:spPr>
        </p:pic>
      </p:grpSp>
      <p:grpSp>
        <p:nvGrpSpPr>
          <p:cNvPr name="Group 43" id="43"/>
          <p:cNvGrpSpPr/>
          <p:nvPr/>
        </p:nvGrpSpPr>
        <p:grpSpPr>
          <a:xfrm rot="0">
            <a:off x="9349363" y="4855029"/>
            <a:ext cx="5357949" cy="2953571"/>
            <a:chOff x="0" y="0"/>
            <a:chExt cx="7143932" cy="3938095"/>
          </a:xfrm>
        </p:grpSpPr>
        <p:pic>
          <p:nvPicPr>
            <p:cNvPr name="Picture 44" id="44"/>
            <p:cNvPicPr>
              <a:picLocks noChangeAspect="true"/>
            </p:cNvPicPr>
            <p:nvPr/>
          </p:nvPicPr>
          <p:blipFill>
            <a:blip r:embed="rId5"/>
            <a:srcRect l="0" t="500" r="0" b="15818"/>
            <a:stretch>
              <a:fillRect/>
            </a:stretch>
          </p:blipFill>
          <p:spPr>
            <a:xfrm flipH="false" flipV="false">
              <a:off x="0" y="0"/>
              <a:ext cx="7143932" cy="3938095"/>
            </a:xfrm>
            <a:prstGeom prst="rect">
              <a:avLst/>
            </a:prstGeom>
          </p:spPr>
        </p:pic>
      </p:grpSp>
      <p:sp>
        <p:nvSpPr>
          <p:cNvPr name="Freeform 45" id="45"/>
          <p:cNvSpPr/>
          <p:nvPr/>
        </p:nvSpPr>
        <p:spPr>
          <a:xfrm flipH="false" flipV="false" rot="679583">
            <a:off x="13884762" y="6253738"/>
            <a:ext cx="2585238" cy="3317010"/>
          </a:xfrm>
          <a:custGeom>
            <a:avLst/>
            <a:gdLst/>
            <a:ahLst/>
            <a:cxnLst/>
            <a:rect r="r" b="b" t="t" l="l"/>
            <a:pathLst>
              <a:path h="3317010" w="2585238">
                <a:moveTo>
                  <a:pt x="0" y="0"/>
                </a:moveTo>
                <a:lnTo>
                  <a:pt x="2585239" y="0"/>
                </a:lnTo>
                <a:lnTo>
                  <a:pt x="2585239" y="3317009"/>
                </a:lnTo>
                <a:lnTo>
                  <a:pt x="0" y="3317009"/>
                </a:lnTo>
                <a:lnTo>
                  <a:pt x="0" y="0"/>
                </a:lnTo>
                <a:close/>
              </a:path>
            </a:pathLst>
          </a:custGeom>
          <a:blipFill>
            <a:blip r:embed="rId6"/>
            <a:stretch>
              <a:fillRect l="-4323" t="0" r="-4736" b="0"/>
            </a:stretch>
          </a:blipFill>
        </p:spPr>
      </p:sp>
      <p:sp>
        <p:nvSpPr>
          <p:cNvPr name="Freeform 46" id="46"/>
          <p:cNvSpPr/>
          <p:nvPr/>
        </p:nvSpPr>
        <p:spPr>
          <a:xfrm flipH="false" flipV="false" rot="1489509">
            <a:off x="1664774" y="4581770"/>
            <a:ext cx="538153" cy="1084191"/>
          </a:xfrm>
          <a:custGeom>
            <a:avLst/>
            <a:gdLst/>
            <a:ahLst/>
            <a:cxnLst/>
            <a:rect r="r" b="b" t="t" l="l"/>
            <a:pathLst>
              <a:path h="1084191" w="538153">
                <a:moveTo>
                  <a:pt x="0" y="0"/>
                </a:moveTo>
                <a:lnTo>
                  <a:pt x="538153" y="0"/>
                </a:lnTo>
                <a:lnTo>
                  <a:pt x="538153" y="1084191"/>
                </a:lnTo>
                <a:lnTo>
                  <a:pt x="0" y="1084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7" id="47"/>
          <p:cNvSpPr/>
          <p:nvPr/>
        </p:nvSpPr>
        <p:spPr>
          <a:xfrm flipH="false" flipV="false" rot="1977572">
            <a:off x="5329341" y="5390361"/>
            <a:ext cx="432155" cy="870643"/>
          </a:xfrm>
          <a:custGeom>
            <a:avLst/>
            <a:gdLst/>
            <a:ahLst/>
            <a:cxnLst/>
            <a:rect r="r" b="b" t="t" l="l"/>
            <a:pathLst>
              <a:path h="870643" w="432155">
                <a:moveTo>
                  <a:pt x="0" y="0"/>
                </a:moveTo>
                <a:lnTo>
                  <a:pt x="432155" y="0"/>
                </a:lnTo>
                <a:lnTo>
                  <a:pt x="432155" y="870643"/>
                </a:lnTo>
                <a:lnTo>
                  <a:pt x="0" y="8706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8" id="48"/>
          <p:cNvSpPr/>
          <p:nvPr/>
        </p:nvSpPr>
        <p:spPr>
          <a:xfrm flipH="false" flipV="false" rot="1489509">
            <a:off x="9076179" y="4544963"/>
            <a:ext cx="546367" cy="1100739"/>
          </a:xfrm>
          <a:custGeom>
            <a:avLst/>
            <a:gdLst/>
            <a:ahLst/>
            <a:cxnLst/>
            <a:rect r="r" b="b" t="t" l="l"/>
            <a:pathLst>
              <a:path h="1100739" w="546367">
                <a:moveTo>
                  <a:pt x="0" y="0"/>
                </a:moveTo>
                <a:lnTo>
                  <a:pt x="546367" y="0"/>
                </a:lnTo>
                <a:lnTo>
                  <a:pt x="546367" y="1100739"/>
                </a:lnTo>
                <a:lnTo>
                  <a:pt x="0" y="11007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9" id="49"/>
          <p:cNvSpPr/>
          <p:nvPr/>
        </p:nvSpPr>
        <p:spPr>
          <a:xfrm flipH="false" flipV="false" rot="-2236608">
            <a:off x="16476070" y="6219612"/>
            <a:ext cx="438751" cy="883931"/>
          </a:xfrm>
          <a:custGeom>
            <a:avLst/>
            <a:gdLst/>
            <a:ahLst/>
            <a:cxnLst/>
            <a:rect r="r" b="b" t="t" l="l"/>
            <a:pathLst>
              <a:path h="883931" w="438751">
                <a:moveTo>
                  <a:pt x="0" y="0"/>
                </a:moveTo>
                <a:lnTo>
                  <a:pt x="438751" y="0"/>
                </a:lnTo>
                <a:lnTo>
                  <a:pt x="438751" y="883931"/>
                </a:lnTo>
                <a:lnTo>
                  <a:pt x="0" y="883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0" id="50"/>
          <p:cNvSpPr txBox="true"/>
          <p:nvPr/>
        </p:nvSpPr>
        <p:spPr>
          <a:xfrm rot="0">
            <a:off x="1150309" y="875371"/>
            <a:ext cx="5928903" cy="870934"/>
          </a:xfrm>
          <a:prstGeom prst="rect">
            <a:avLst/>
          </a:prstGeom>
        </p:spPr>
        <p:txBody>
          <a:bodyPr anchor="t" rtlCol="false" tIns="0" lIns="0" bIns="0" rIns="0">
            <a:spAutoFit/>
          </a:bodyPr>
          <a:lstStyle/>
          <a:p>
            <a:pPr algn="ctr" marL="1534868" indent="-767434" lvl="1">
              <a:lnSpc>
                <a:spcPts val="6398"/>
              </a:lnSpc>
              <a:buFont typeface="Arial"/>
              <a:buChar char="•"/>
            </a:pPr>
            <a:r>
              <a:rPr lang="en-US" sz="7109">
                <a:solidFill>
                  <a:srgbClr val="B6043F"/>
                </a:solidFill>
                <a:latin typeface="Tropika"/>
                <a:ea typeface="Tropika"/>
                <a:cs typeface="Tropika"/>
                <a:sym typeface="Tropika"/>
              </a:rPr>
              <a:t>Pendidikan</a:t>
            </a:r>
          </a:p>
        </p:txBody>
      </p:sp>
      <p:sp>
        <p:nvSpPr>
          <p:cNvPr name="TextBox 51" id="51"/>
          <p:cNvSpPr txBox="true"/>
          <p:nvPr/>
        </p:nvSpPr>
        <p:spPr>
          <a:xfrm rot="0">
            <a:off x="1933850" y="2500345"/>
            <a:ext cx="5174604" cy="1085621"/>
          </a:xfrm>
          <a:prstGeom prst="rect">
            <a:avLst/>
          </a:prstGeom>
        </p:spPr>
        <p:txBody>
          <a:bodyPr anchor="t" rtlCol="false" tIns="0" lIns="0" bIns="0" rIns="0">
            <a:spAutoFit/>
          </a:bodyPr>
          <a:lstStyle/>
          <a:p>
            <a:pPr algn="ctr">
              <a:lnSpc>
                <a:spcPts val="4373"/>
              </a:lnSpc>
            </a:pPr>
            <a:r>
              <a:rPr lang="en-US" b="true" sz="2896">
                <a:solidFill>
                  <a:srgbClr val="FFFFFF"/>
                </a:solidFill>
                <a:latin typeface="Poppins Bold"/>
                <a:ea typeface="Poppins Bold"/>
                <a:cs typeface="Poppins Bold"/>
                <a:sym typeface="Poppins Bold"/>
              </a:rPr>
              <a:t>SMA Labschool Untad (2020-2023)</a:t>
            </a:r>
          </a:p>
        </p:txBody>
      </p:sp>
      <p:sp>
        <p:nvSpPr>
          <p:cNvPr name="TextBox 52" id="52"/>
          <p:cNvSpPr txBox="true"/>
          <p:nvPr/>
        </p:nvSpPr>
        <p:spPr>
          <a:xfrm rot="0">
            <a:off x="10382005" y="2588594"/>
            <a:ext cx="5676311" cy="944914"/>
          </a:xfrm>
          <a:prstGeom prst="rect">
            <a:avLst/>
          </a:prstGeom>
        </p:spPr>
        <p:txBody>
          <a:bodyPr anchor="t" rtlCol="false" tIns="0" lIns="0" bIns="0" rIns="0">
            <a:spAutoFit/>
          </a:bodyPr>
          <a:lstStyle/>
          <a:p>
            <a:pPr algn="ctr">
              <a:lnSpc>
                <a:spcPts val="3644"/>
              </a:lnSpc>
            </a:pPr>
            <a:r>
              <a:rPr lang="en-US" sz="2413" b="true">
                <a:solidFill>
                  <a:srgbClr val="FFFFFF"/>
                </a:solidFill>
                <a:latin typeface="Poppins Bold"/>
                <a:ea typeface="Poppins Bold"/>
                <a:cs typeface="Poppins Bold"/>
                <a:sym typeface="Poppins Bold"/>
              </a:rPr>
              <a:t>Universitas Amikom Yogyakarta</a:t>
            </a:r>
          </a:p>
          <a:p>
            <a:pPr algn="ctr">
              <a:lnSpc>
                <a:spcPts val="3814"/>
              </a:lnSpc>
            </a:pPr>
            <a:r>
              <a:rPr lang="en-US" b="true" sz="2526">
                <a:solidFill>
                  <a:srgbClr val="FFFFFF"/>
                </a:solidFill>
                <a:latin typeface="Poppins Bold"/>
                <a:ea typeface="Poppins Bold"/>
                <a:cs typeface="Poppins Bold"/>
                <a:sym typeface="Poppins Bold"/>
              </a:rPr>
              <a:t> (2023 - Sekarang)</a:t>
            </a:r>
          </a:p>
        </p:txBody>
      </p:sp>
      <p:sp>
        <p:nvSpPr>
          <p:cNvPr name="TextBox 53" id="53"/>
          <p:cNvSpPr txBox="true"/>
          <p:nvPr/>
        </p:nvSpPr>
        <p:spPr>
          <a:xfrm rot="0">
            <a:off x="11359424" y="3784619"/>
            <a:ext cx="3817958" cy="516833"/>
          </a:xfrm>
          <a:prstGeom prst="rect">
            <a:avLst/>
          </a:prstGeom>
        </p:spPr>
        <p:txBody>
          <a:bodyPr anchor="t" rtlCol="false" tIns="0" lIns="0" bIns="0" rIns="0">
            <a:spAutoFit/>
          </a:bodyPr>
          <a:lstStyle/>
          <a:p>
            <a:pPr algn="just">
              <a:lnSpc>
                <a:spcPts val="4078"/>
              </a:lnSpc>
            </a:pPr>
            <a:r>
              <a:rPr lang="en-US" sz="2913">
                <a:solidFill>
                  <a:srgbClr val="191919"/>
                </a:solidFill>
                <a:latin typeface="Poppins"/>
                <a:ea typeface="Poppins"/>
                <a:cs typeface="Poppins"/>
                <a:sym typeface="Poppins"/>
              </a:rPr>
              <a:t>S1 Sistem Informasi</a:t>
            </a:r>
          </a:p>
        </p:txBody>
      </p:sp>
      <p:sp>
        <p:nvSpPr>
          <p:cNvPr name="TextBox 54" id="54"/>
          <p:cNvSpPr txBox="true"/>
          <p:nvPr/>
        </p:nvSpPr>
        <p:spPr>
          <a:xfrm rot="0">
            <a:off x="1741276" y="3731171"/>
            <a:ext cx="5668118" cy="475065"/>
          </a:xfrm>
          <a:prstGeom prst="rect">
            <a:avLst/>
          </a:prstGeom>
        </p:spPr>
        <p:txBody>
          <a:bodyPr anchor="t" rtlCol="false" tIns="0" lIns="0" bIns="0" rIns="0">
            <a:spAutoFit/>
          </a:bodyPr>
          <a:lstStyle/>
          <a:p>
            <a:pPr algn="just">
              <a:lnSpc>
                <a:spcPts val="3718"/>
              </a:lnSpc>
            </a:pPr>
            <a:r>
              <a:rPr lang="en-US" sz="2656">
                <a:solidFill>
                  <a:srgbClr val="191919"/>
                </a:solidFill>
                <a:latin typeface="Poppins"/>
                <a:ea typeface="Poppins"/>
                <a:cs typeface="Poppins"/>
                <a:sym typeface="Poppins"/>
              </a:rPr>
              <a:t>Jurusan Ilmu Pengetahuan Alam</a:t>
            </a:r>
          </a:p>
        </p:txBody>
      </p:sp>
    </p:spTree>
  </p:cSld>
  <p:clrMapOvr>
    <a:masterClrMapping/>
  </p:clrMapOvr>
  <p:transition spd="slow">
    <p:cover dir="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150309" y="563244"/>
            <a:ext cx="16548901" cy="9240334"/>
            <a:chOff x="0" y="0"/>
            <a:chExt cx="4358558" cy="2433668"/>
          </a:xfrm>
        </p:grpSpPr>
        <p:sp>
          <p:nvSpPr>
            <p:cNvPr name="Freeform 4" id="4"/>
            <p:cNvSpPr/>
            <p:nvPr/>
          </p:nvSpPr>
          <p:spPr>
            <a:xfrm flipH="false" flipV="false" rot="0">
              <a:off x="0" y="0"/>
              <a:ext cx="4358558" cy="2433668"/>
            </a:xfrm>
            <a:custGeom>
              <a:avLst/>
              <a:gdLst/>
              <a:ahLst/>
              <a:cxnLst/>
              <a:rect r="r" b="b" t="t" l="l"/>
              <a:pathLst>
                <a:path h="2433668" w="4358558">
                  <a:moveTo>
                    <a:pt x="23859" y="0"/>
                  </a:moveTo>
                  <a:lnTo>
                    <a:pt x="4334699" y="0"/>
                  </a:lnTo>
                  <a:cubicBezTo>
                    <a:pt x="4341027" y="0"/>
                    <a:pt x="4347096" y="2514"/>
                    <a:pt x="4351570" y="6988"/>
                  </a:cubicBezTo>
                  <a:cubicBezTo>
                    <a:pt x="4356045" y="11463"/>
                    <a:pt x="4358558" y="17531"/>
                    <a:pt x="4358558" y="23859"/>
                  </a:cubicBezTo>
                  <a:lnTo>
                    <a:pt x="4358558" y="2409809"/>
                  </a:lnTo>
                  <a:cubicBezTo>
                    <a:pt x="4358558" y="2422986"/>
                    <a:pt x="4347876" y="2433668"/>
                    <a:pt x="4334699" y="2433668"/>
                  </a:cubicBezTo>
                  <a:lnTo>
                    <a:pt x="23859" y="2433668"/>
                  </a:lnTo>
                  <a:cubicBezTo>
                    <a:pt x="10682" y="2433668"/>
                    <a:pt x="0" y="2422986"/>
                    <a:pt x="0" y="2409809"/>
                  </a:cubicBezTo>
                  <a:lnTo>
                    <a:pt x="0" y="23859"/>
                  </a:lnTo>
                  <a:cubicBezTo>
                    <a:pt x="0" y="17531"/>
                    <a:pt x="2514" y="11463"/>
                    <a:pt x="6988" y="6988"/>
                  </a:cubicBezTo>
                  <a:cubicBezTo>
                    <a:pt x="11463" y="2514"/>
                    <a:pt x="17531" y="0"/>
                    <a:pt x="23859" y="0"/>
                  </a:cubicBezTo>
                  <a:close/>
                </a:path>
              </a:pathLst>
            </a:custGeom>
            <a:solidFill>
              <a:srgbClr val="FFFFFF"/>
            </a:solidFill>
            <a:ln w="123825" cap="rnd">
              <a:solidFill>
                <a:srgbClr val="B6043F"/>
              </a:solidFill>
              <a:prstDash val="solid"/>
              <a:round/>
            </a:ln>
          </p:spPr>
        </p:sp>
        <p:sp>
          <p:nvSpPr>
            <p:cNvPr name="TextBox 5" id="5"/>
            <p:cNvSpPr txBox="true"/>
            <p:nvPr/>
          </p:nvSpPr>
          <p:spPr>
            <a:xfrm>
              <a:off x="0" y="-38100"/>
              <a:ext cx="4358558" cy="2471768"/>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80455" y="3697169"/>
            <a:ext cx="992463" cy="992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043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name="Group 9" id="9"/>
          <p:cNvGrpSpPr/>
          <p:nvPr/>
        </p:nvGrpSpPr>
        <p:grpSpPr>
          <a:xfrm rot="0">
            <a:off x="322607" y="4809722"/>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2" id="12"/>
          <p:cNvGrpSpPr/>
          <p:nvPr/>
        </p:nvGrpSpPr>
        <p:grpSpPr>
          <a:xfrm rot="0">
            <a:off x="322607" y="2363775"/>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5" id="15"/>
          <p:cNvGrpSpPr/>
          <p:nvPr/>
        </p:nvGrpSpPr>
        <p:grpSpPr>
          <a:xfrm rot="0">
            <a:off x="322607" y="5475485"/>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8" id="18"/>
          <p:cNvGrpSpPr/>
          <p:nvPr/>
        </p:nvGrpSpPr>
        <p:grpSpPr>
          <a:xfrm rot="0">
            <a:off x="322607" y="3029538"/>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1" id="21"/>
          <p:cNvGrpSpPr/>
          <p:nvPr/>
        </p:nvGrpSpPr>
        <p:grpSpPr>
          <a:xfrm rot="0">
            <a:off x="322607" y="6807012"/>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4" id="24"/>
          <p:cNvGrpSpPr/>
          <p:nvPr/>
        </p:nvGrpSpPr>
        <p:grpSpPr>
          <a:xfrm rot="0">
            <a:off x="322607" y="6141248"/>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7" id="27"/>
          <p:cNvGrpSpPr/>
          <p:nvPr/>
        </p:nvGrpSpPr>
        <p:grpSpPr>
          <a:xfrm rot="0">
            <a:off x="322607" y="7474642"/>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0" id="30"/>
          <p:cNvGrpSpPr/>
          <p:nvPr/>
        </p:nvGrpSpPr>
        <p:grpSpPr>
          <a:xfrm rot="0">
            <a:off x="322607" y="8142272"/>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CBED"/>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3" id="33"/>
          <p:cNvGrpSpPr/>
          <p:nvPr/>
        </p:nvGrpSpPr>
        <p:grpSpPr>
          <a:xfrm rot="-1026743">
            <a:off x="11401465" y="2543689"/>
            <a:ext cx="2183259" cy="2656069"/>
            <a:chOff x="0" y="0"/>
            <a:chExt cx="2911013" cy="3541425"/>
          </a:xfrm>
        </p:grpSpPr>
        <p:pic>
          <p:nvPicPr>
            <p:cNvPr name="Picture 34" id="34"/>
            <p:cNvPicPr>
              <a:picLocks noChangeAspect="true"/>
            </p:cNvPicPr>
            <p:nvPr/>
          </p:nvPicPr>
          <p:blipFill>
            <a:blip r:embed="rId3"/>
            <a:srcRect l="0" t="18385" r="0" b="408"/>
            <a:stretch>
              <a:fillRect/>
            </a:stretch>
          </p:blipFill>
          <p:spPr>
            <a:xfrm flipH="false" flipV="false">
              <a:off x="0" y="0"/>
              <a:ext cx="2911013" cy="3541425"/>
            </a:xfrm>
            <a:prstGeom prst="rect">
              <a:avLst/>
            </a:prstGeom>
          </p:spPr>
        </p:pic>
      </p:grpSp>
      <p:grpSp>
        <p:nvGrpSpPr>
          <p:cNvPr name="Group 35" id="35"/>
          <p:cNvGrpSpPr/>
          <p:nvPr/>
        </p:nvGrpSpPr>
        <p:grpSpPr>
          <a:xfrm rot="0">
            <a:off x="11955023" y="6685054"/>
            <a:ext cx="4284511" cy="2923448"/>
            <a:chOff x="0" y="0"/>
            <a:chExt cx="5712681" cy="3897930"/>
          </a:xfrm>
        </p:grpSpPr>
        <p:pic>
          <p:nvPicPr>
            <p:cNvPr name="Picture 36" id="36"/>
            <p:cNvPicPr>
              <a:picLocks noChangeAspect="true"/>
            </p:cNvPicPr>
            <p:nvPr/>
          </p:nvPicPr>
          <p:blipFill>
            <a:blip r:embed="rId4"/>
            <a:srcRect l="1178" t="0" r="1178" b="0"/>
            <a:stretch>
              <a:fillRect/>
            </a:stretch>
          </p:blipFill>
          <p:spPr>
            <a:xfrm flipH="false" flipV="false">
              <a:off x="0" y="0"/>
              <a:ext cx="5712681" cy="3897930"/>
            </a:xfrm>
            <a:prstGeom prst="rect">
              <a:avLst/>
            </a:prstGeom>
          </p:spPr>
        </p:pic>
      </p:grpSp>
      <p:grpSp>
        <p:nvGrpSpPr>
          <p:cNvPr name="Group 37" id="37"/>
          <p:cNvGrpSpPr/>
          <p:nvPr/>
        </p:nvGrpSpPr>
        <p:grpSpPr>
          <a:xfrm rot="0">
            <a:off x="13389096" y="2010071"/>
            <a:ext cx="3324940" cy="2582739"/>
            <a:chOff x="0" y="0"/>
            <a:chExt cx="4433253" cy="3443652"/>
          </a:xfrm>
        </p:grpSpPr>
        <p:pic>
          <p:nvPicPr>
            <p:cNvPr name="Picture 38" id="38"/>
            <p:cNvPicPr>
              <a:picLocks noChangeAspect="true"/>
            </p:cNvPicPr>
            <p:nvPr/>
          </p:nvPicPr>
          <p:blipFill>
            <a:blip r:embed="rId5"/>
            <a:srcRect l="13792" t="0" r="13792" b="0"/>
            <a:stretch>
              <a:fillRect/>
            </a:stretch>
          </p:blipFill>
          <p:spPr>
            <a:xfrm flipH="false" flipV="false">
              <a:off x="0" y="0"/>
              <a:ext cx="4433253" cy="3443652"/>
            </a:xfrm>
            <a:prstGeom prst="rect">
              <a:avLst/>
            </a:prstGeom>
          </p:spPr>
        </p:pic>
      </p:grpSp>
      <p:sp>
        <p:nvSpPr>
          <p:cNvPr name="Freeform 39" id="39"/>
          <p:cNvSpPr/>
          <p:nvPr/>
        </p:nvSpPr>
        <p:spPr>
          <a:xfrm flipH="false" flipV="false" rot="0">
            <a:off x="11446284" y="801612"/>
            <a:ext cx="2650994" cy="2650994"/>
          </a:xfrm>
          <a:custGeom>
            <a:avLst/>
            <a:gdLst/>
            <a:ahLst/>
            <a:cxnLst/>
            <a:rect r="r" b="b" t="t" l="l"/>
            <a:pathLst>
              <a:path h="2650994" w="2650994">
                <a:moveTo>
                  <a:pt x="0" y="0"/>
                </a:moveTo>
                <a:lnTo>
                  <a:pt x="2650995" y="0"/>
                </a:lnTo>
                <a:lnTo>
                  <a:pt x="2650995" y="2650994"/>
                </a:lnTo>
                <a:lnTo>
                  <a:pt x="0" y="2650994"/>
                </a:lnTo>
                <a:lnTo>
                  <a:pt x="0" y="0"/>
                </a:lnTo>
                <a:close/>
              </a:path>
            </a:pathLst>
          </a:custGeom>
          <a:blipFill>
            <a:blip r:embed="rId6"/>
            <a:stretch>
              <a:fillRect l="0" t="0" r="0" b="0"/>
            </a:stretch>
          </a:blipFill>
        </p:spPr>
      </p:sp>
      <p:sp>
        <p:nvSpPr>
          <p:cNvPr name="TextBox 40" id="40"/>
          <p:cNvSpPr txBox="true"/>
          <p:nvPr/>
        </p:nvSpPr>
        <p:spPr>
          <a:xfrm rot="0">
            <a:off x="1028700" y="801369"/>
            <a:ext cx="8892021" cy="880054"/>
          </a:xfrm>
          <a:prstGeom prst="rect">
            <a:avLst/>
          </a:prstGeom>
        </p:spPr>
        <p:txBody>
          <a:bodyPr anchor="t" rtlCol="false" tIns="0" lIns="0" bIns="0" rIns="0">
            <a:spAutoFit/>
          </a:bodyPr>
          <a:lstStyle/>
          <a:p>
            <a:pPr algn="ctr" marL="1436481" indent="-718240" lvl="1">
              <a:lnSpc>
                <a:spcPts val="6520"/>
              </a:lnSpc>
              <a:buFont typeface="Arial"/>
              <a:buChar char="•"/>
            </a:pPr>
            <a:r>
              <a:rPr lang="en-US" sz="6653">
                <a:solidFill>
                  <a:srgbClr val="B6043F"/>
                </a:solidFill>
                <a:latin typeface="Tropika"/>
                <a:ea typeface="Tropika"/>
                <a:cs typeface="Tropika"/>
                <a:sym typeface="Tropika"/>
              </a:rPr>
              <a:t>Pengalaman Organisasi</a:t>
            </a:r>
          </a:p>
        </p:txBody>
      </p:sp>
      <p:sp>
        <p:nvSpPr>
          <p:cNvPr name="TextBox 41" id="41"/>
          <p:cNvSpPr txBox="true"/>
          <p:nvPr/>
        </p:nvSpPr>
        <p:spPr>
          <a:xfrm rot="0">
            <a:off x="1687066" y="6603106"/>
            <a:ext cx="8353044" cy="505048"/>
          </a:xfrm>
          <a:prstGeom prst="rect">
            <a:avLst/>
          </a:prstGeom>
        </p:spPr>
        <p:txBody>
          <a:bodyPr anchor="t" rtlCol="false" tIns="0" lIns="0" bIns="0" rIns="0">
            <a:spAutoFit/>
          </a:bodyPr>
          <a:lstStyle/>
          <a:p>
            <a:pPr algn="l">
              <a:lnSpc>
                <a:spcPts val="4187"/>
              </a:lnSpc>
            </a:pPr>
            <a:r>
              <a:rPr lang="en-US" sz="2991">
                <a:solidFill>
                  <a:srgbClr val="191919"/>
                </a:solidFill>
                <a:latin typeface="Gotham"/>
                <a:ea typeface="Gotham"/>
                <a:cs typeface="Gotham"/>
                <a:sym typeface="Gotham"/>
              </a:rPr>
              <a:t>Organisasi Osis Sma Labschool Untad Palu</a:t>
            </a:r>
          </a:p>
        </p:txBody>
      </p:sp>
      <p:sp>
        <p:nvSpPr>
          <p:cNvPr name="TextBox 42" id="42"/>
          <p:cNvSpPr txBox="true"/>
          <p:nvPr/>
        </p:nvSpPr>
        <p:spPr>
          <a:xfrm rot="0">
            <a:off x="1651827" y="1770382"/>
            <a:ext cx="8330870" cy="504915"/>
          </a:xfrm>
          <a:prstGeom prst="rect">
            <a:avLst/>
          </a:prstGeom>
        </p:spPr>
        <p:txBody>
          <a:bodyPr anchor="t" rtlCol="false" tIns="0" lIns="0" bIns="0" rIns="0">
            <a:spAutoFit/>
          </a:bodyPr>
          <a:lstStyle/>
          <a:p>
            <a:pPr algn="l">
              <a:lnSpc>
                <a:spcPts val="4195"/>
              </a:lnSpc>
            </a:pPr>
            <a:r>
              <a:rPr lang="en-US" sz="2996">
                <a:solidFill>
                  <a:srgbClr val="191919"/>
                </a:solidFill>
                <a:latin typeface="Gotham"/>
                <a:ea typeface="Gotham"/>
                <a:cs typeface="Gotham"/>
                <a:sym typeface="Gotham"/>
              </a:rPr>
              <a:t>Himpunan Mahasiswa Sistem Informasi</a:t>
            </a:r>
          </a:p>
        </p:txBody>
      </p:sp>
      <p:sp>
        <p:nvSpPr>
          <p:cNvPr name="TextBox 43" id="43"/>
          <p:cNvSpPr txBox="true"/>
          <p:nvPr/>
        </p:nvSpPr>
        <p:spPr>
          <a:xfrm rot="0">
            <a:off x="2042741" y="2783846"/>
            <a:ext cx="7130012" cy="1333478"/>
          </a:xfrm>
          <a:prstGeom prst="rect">
            <a:avLst/>
          </a:prstGeom>
        </p:spPr>
        <p:txBody>
          <a:bodyPr anchor="t" rtlCol="false" tIns="0" lIns="0" bIns="0" rIns="0">
            <a:spAutoFit/>
          </a:bodyPr>
          <a:lstStyle/>
          <a:p>
            <a:pPr algn="l" marL="324038" indent="-162019" lvl="1">
              <a:lnSpc>
                <a:spcPts val="2101"/>
              </a:lnSpc>
              <a:buAutoNum type="arabicPeriod" startAt="1"/>
            </a:pPr>
            <a:r>
              <a:rPr lang="en-US" sz="1500">
                <a:solidFill>
                  <a:srgbClr val="191919"/>
                </a:solidFill>
                <a:latin typeface="Gotham"/>
                <a:ea typeface="Gotham"/>
                <a:cs typeface="Gotham"/>
                <a:sym typeface="Gotham"/>
              </a:rPr>
              <a:t>Membantu Bendahara 1 dalam pencatatan dan pengelolaan keuangan.</a:t>
            </a:r>
          </a:p>
          <a:p>
            <a:pPr algn="l" marL="324038" indent="-162019" lvl="1">
              <a:lnSpc>
                <a:spcPts val="2101"/>
              </a:lnSpc>
              <a:buAutoNum type="arabicPeriod" startAt="1"/>
            </a:pPr>
            <a:r>
              <a:rPr lang="en-US" sz="1500">
                <a:solidFill>
                  <a:srgbClr val="191919"/>
                </a:solidFill>
                <a:latin typeface="Gotham"/>
                <a:ea typeface="Gotham"/>
                <a:cs typeface="Gotham"/>
                <a:sym typeface="Gotham"/>
              </a:rPr>
              <a:t>Mengelola uang kas pengurus, termasuk memastikan ketersediaan dana untuk kebutuhan organisasi.</a:t>
            </a:r>
          </a:p>
          <a:p>
            <a:pPr algn="l" marL="324038" indent="-162019" lvl="1">
              <a:lnSpc>
                <a:spcPts val="2101"/>
              </a:lnSpc>
              <a:buAutoNum type="arabicPeriod" startAt="1"/>
            </a:pPr>
            <a:r>
              <a:rPr lang="en-US" sz="1500">
                <a:solidFill>
                  <a:srgbClr val="191919"/>
                </a:solidFill>
                <a:latin typeface="Gotham"/>
                <a:ea typeface="Gotham"/>
                <a:cs typeface="Gotham"/>
                <a:sym typeface="Gotham"/>
              </a:rPr>
              <a:t>Mengawasi serta mencatat setiap pemasukan dan pengeluaran kas dengan transparan dan akurat.</a:t>
            </a:r>
          </a:p>
        </p:txBody>
      </p:sp>
      <p:sp>
        <p:nvSpPr>
          <p:cNvPr name="TextBox 44" id="44"/>
          <p:cNvSpPr txBox="true"/>
          <p:nvPr/>
        </p:nvSpPr>
        <p:spPr>
          <a:xfrm rot="0">
            <a:off x="2085084" y="7588239"/>
            <a:ext cx="8256773" cy="2133578"/>
          </a:xfrm>
          <a:prstGeom prst="rect">
            <a:avLst/>
          </a:prstGeom>
        </p:spPr>
        <p:txBody>
          <a:bodyPr anchor="t" rtlCol="false" tIns="0" lIns="0" bIns="0" rIns="0">
            <a:spAutoFit/>
          </a:bodyPr>
          <a:lstStyle/>
          <a:p>
            <a:pPr algn="l" marL="324038" indent="-162019" lvl="1">
              <a:lnSpc>
                <a:spcPts val="2101"/>
              </a:lnSpc>
              <a:buAutoNum type="arabicPeriod" startAt="1"/>
            </a:pPr>
            <a:r>
              <a:rPr lang="en-US" sz="1500">
                <a:solidFill>
                  <a:srgbClr val="191919"/>
                </a:solidFill>
                <a:latin typeface="Gotham"/>
                <a:ea typeface="Gotham"/>
                <a:cs typeface="Gotham"/>
                <a:sym typeface="Gotham"/>
              </a:rPr>
              <a:t>Memimpin dan mengoordinasikan kegiatan OSIS sesuai visi dan misi organisasi.</a:t>
            </a:r>
          </a:p>
          <a:p>
            <a:pPr algn="l" marL="324038" indent="-162019" lvl="1">
              <a:lnSpc>
                <a:spcPts val="2101"/>
              </a:lnSpc>
              <a:buAutoNum type="arabicPeriod" startAt="1"/>
            </a:pPr>
            <a:r>
              <a:rPr lang="en-US" sz="1500">
                <a:solidFill>
                  <a:srgbClr val="191919"/>
                </a:solidFill>
                <a:latin typeface="Gotham"/>
                <a:ea typeface="Gotham"/>
                <a:cs typeface="Gotham"/>
                <a:sym typeface="Gotham"/>
              </a:rPr>
              <a:t>Mewakili siswa dalam menyampaikan aspirasi dan berkomunikasi dengan pihak sekolah.</a:t>
            </a:r>
          </a:p>
          <a:p>
            <a:pPr algn="l" marL="324038" indent="-162019" lvl="1">
              <a:lnSpc>
                <a:spcPts val="2101"/>
              </a:lnSpc>
              <a:buAutoNum type="arabicPeriod" startAt="1"/>
            </a:pPr>
            <a:r>
              <a:rPr lang="en-US" sz="1500">
                <a:solidFill>
                  <a:srgbClr val="191919"/>
                </a:solidFill>
                <a:latin typeface="Gotham"/>
                <a:ea typeface="Gotham"/>
                <a:cs typeface="Gotham"/>
                <a:sym typeface="Gotham"/>
              </a:rPr>
              <a:t>Mengawasi dan mendukung program kerja setiap departemen OSIS.</a:t>
            </a:r>
          </a:p>
          <a:p>
            <a:pPr algn="l" marL="324038" indent="-162019" lvl="1">
              <a:lnSpc>
                <a:spcPts val="2101"/>
              </a:lnSpc>
              <a:buAutoNum type="arabicPeriod" startAt="1"/>
            </a:pPr>
            <a:r>
              <a:rPr lang="en-US" sz="1500">
                <a:solidFill>
                  <a:srgbClr val="191919"/>
                </a:solidFill>
                <a:latin typeface="Gotham"/>
                <a:ea typeface="Gotham"/>
                <a:cs typeface="Gotham"/>
                <a:sym typeface="Gotham"/>
              </a:rPr>
              <a:t>Mengambil keputusan strategis untuk meningkatkan kualitas kegiatan siswa.</a:t>
            </a:r>
          </a:p>
          <a:p>
            <a:pPr algn="l" marL="324038" indent="-162019" lvl="1">
              <a:lnSpc>
                <a:spcPts val="2101"/>
              </a:lnSpc>
              <a:buAutoNum type="arabicPeriod" startAt="1"/>
            </a:pPr>
            <a:r>
              <a:rPr lang="en-US" sz="1500">
                <a:solidFill>
                  <a:srgbClr val="191919"/>
                </a:solidFill>
                <a:latin typeface="Gotham"/>
                <a:ea typeface="Gotham"/>
                <a:cs typeface="Gotham"/>
                <a:sym typeface="Gotham"/>
              </a:rPr>
              <a:t>Mengelola kegiatan ekstrakurikuler, event sekolah, dan program sosial.</a:t>
            </a:r>
          </a:p>
          <a:p>
            <a:pPr algn="l" marL="324038" indent="-162019" lvl="1">
              <a:lnSpc>
                <a:spcPts val="2101"/>
              </a:lnSpc>
              <a:buAutoNum type="arabicPeriod" startAt="1"/>
            </a:pPr>
            <a:r>
              <a:rPr lang="en-US" sz="1500">
                <a:solidFill>
                  <a:srgbClr val="191919"/>
                </a:solidFill>
                <a:latin typeface="Gotham"/>
                <a:ea typeface="Gotham"/>
                <a:cs typeface="Gotham"/>
                <a:sym typeface="Gotham"/>
              </a:rPr>
              <a:t>Menjaga hubungan baik antara OSIS, siswa, dan pihak sekolah.</a:t>
            </a:r>
          </a:p>
          <a:p>
            <a:pPr algn="l">
              <a:lnSpc>
                <a:spcPts val="2101"/>
              </a:lnSpc>
            </a:pPr>
          </a:p>
        </p:txBody>
      </p:sp>
      <p:sp>
        <p:nvSpPr>
          <p:cNvPr name="TextBox 45" id="45"/>
          <p:cNvSpPr txBox="true"/>
          <p:nvPr/>
        </p:nvSpPr>
        <p:spPr>
          <a:xfrm rot="0">
            <a:off x="1909699" y="2384285"/>
            <a:ext cx="5980457" cy="341067"/>
          </a:xfrm>
          <a:prstGeom prst="rect">
            <a:avLst/>
          </a:prstGeom>
        </p:spPr>
        <p:txBody>
          <a:bodyPr anchor="t" rtlCol="false" tIns="0" lIns="0" bIns="0" rIns="0">
            <a:spAutoFit/>
          </a:bodyPr>
          <a:lstStyle/>
          <a:p>
            <a:pPr algn="l" marL="420396" indent="-210198" lvl="1">
              <a:lnSpc>
                <a:spcPts val="2726"/>
              </a:lnSpc>
              <a:buFont typeface="Arial"/>
              <a:buChar char="•"/>
            </a:pPr>
            <a:r>
              <a:rPr lang="en-US" sz="1947">
                <a:solidFill>
                  <a:srgbClr val="191919"/>
                </a:solidFill>
                <a:latin typeface="Gotham"/>
                <a:ea typeface="Gotham"/>
                <a:cs typeface="Gotham"/>
                <a:sym typeface="Gotham"/>
              </a:rPr>
              <a:t>Bendahara 2 (Desember 2024 - Sekarang</a:t>
            </a:r>
          </a:p>
        </p:txBody>
      </p:sp>
      <p:sp>
        <p:nvSpPr>
          <p:cNvPr name="TextBox 46" id="46"/>
          <p:cNvSpPr txBox="true"/>
          <p:nvPr/>
        </p:nvSpPr>
        <p:spPr>
          <a:xfrm rot="0">
            <a:off x="2042741" y="4877554"/>
            <a:ext cx="7130012" cy="1866878"/>
          </a:xfrm>
          <a:prstGeom prst="rect">
            <a:avLst/>
          </a:prstGeom>
        </p:spPr>
        <p:txBody>
          <a:bodyPr anchor="t" rtlCol="false" tIns="0" lIns="0" bIns="0" rIns="0">
            <a:spAutoFit/>
          </a:bodyPr>
          <a:lstStyle/>
          <a:p>
            <a:pPr algn="l" marL="324038" indent="-162019" lvl="1">
              <a:lnSpc>
                <a:spcPts val="2101"/>
              </a:lnSpc>
              <a:buAutoNum type="arabicPeriod" startAt="1"/>
            </a:pPr>
            <a:r>
              <a:rPr lang="en-US" sz="1500" i="true">
                <a:solidFill>
                  <a:srgbClr val="191919"/>
                </a:solidFill>
                <a:latin typeface="Gotham Italics"/>
                <a:ea typeface="Gotham Italics"/>
                <a:cs typeface="Gotham Italics"/>
                <a:sym typeface="Gotham Italics"/>
              </a:rPr>
              <a:t>Memimpin dan mengoordinasikan tim dalam melakukan riset dan pengembangan teknologi yang relevan dengan kebutuhan organisasi.</a:t>
            </a:r>
          </a:p>
          <a:p>
            <a:pPr algn="l" marL="324038" indent="-162019" lvl="1">
              <a:lnSpc>
                <a:spcPts val="2101"/>
              </a:lnSpc>
              <a:buAutoNum type="arabicPeriod" startAt="1"/>
            </a:pPr>
            <a:r>
              <a:rPr lang="en-US" sz="1500" i="true">
                <a:solidFill>
                  <a:srgbClr val="191919"/>
                </a:solidFill>
                <a:latin typeface="Gotham Italics"/>
                <a:ea typeface="Gotham Italics"/>
                <a:cs typeface="Gotham Italics"/>
                <a:sym typeface="Gotham Italics"/>
              </a:rPr>
              <a:t>Mengawasi perencanaan, pelaksanaan, dan evaluasi program kerja divisi Ristek.</a:t>
            </a:r>
          </a:p>
          <a:p>
            <a:pPr algn="l" marL="324038" indent="-162019" lvl="1">
              <a:lnSpc>
                <a:spcPts val="2101"/>
              </a:lnSpc>
              <a:buAutoNum type="arabicPeriod" startAt="1"/>
            </a:pPr>
            <a:r>
              <a:rPr lang="en-US" sz="1500" i="true">
                <a:solidFill>
                  <a:srgbClr val="191919"/>
                </a:solidFill>
                <a:latin typeface="Gotham Italics"/>
                <a:ea typeface="Gotham Italics"/>
                <a:cs typeface="Gotham Italics"/>
                <a:sym typeface="Gotham Italics"/>
              </a:rPr>
              <a:t>Mengelola proyek-proyek teknologi, termasuk pengembangan sistem, aplikasi, atau platform yang mendukung kegiatan organisasi.</a:t>
            </a:r>
          </a:p>
          <a:p>
            <a:pPr algn="l">
              <a:lnSpc>
                <a:spcPts val="2101"/>
              </a:lnSpc>
            </a:pPr>
          </a:p>
        </p:txBody>
      </p:sp>
      <p:sp>
        <p:nvSpPr>
          <p:cNvPr name="TextBox 47" id="47"/>
          <p:cNvSpPr txBox="true"/>
          <p:nvPr/>
        </p:nvSpPr>
        <p:spPr>
          <a:xfrm rot="0">
            <a:off x="1909699" y="4137770"/>
            <a:ext cx="5980457" cy="683967"/>
          </a:xfrm>
          <a:prstGeom prst="rect">
            <a:avLst/>
          </a:prstGeom>
        </p:spPr>
        <p:txBody>
          <a:bodyPr anchor="t" rtlCol="false" tIns="0" lIns="0" bIns="0" rIns="0">
            <a:spAutoFit/>
          </a:bodyPr>
          <a:lstStyle/>
          <a:p>
            <a:pPr algn="l" marL="420396" indent="-210198" lvl="1">
              <a:lnSpc>
                <a:spcPts val="2726"/>
              </a:lnSpc>
              <a:buFont typeface="Arial"/>
              <a:buChar char="•"/>
            </a:pPr>
            <a:r>
              <a:rPr lang="en-US" sz="1947">
                <a:solidFill>
                  <a:srgbClr val="191919"/>
                </a:solidFill>
                <a:latin typeface="Gotham"/>
                <a:ea typeface="Gotham"/>
                <a:cs typeface="Gotham"/>
                <a:sym typeface="Gotham"/>
              </a:rPr>
              <a:t>Ketua Departemen Divisi Riset Ilmu teknologi (Oktober 2023 - Desember 2024)</a:t>
            </a:r>
          </a:p>
        </p:txBody>
      </p:sp>
      <p:sp>
        <p:nvSpPr>
          <p:cNvPr name="TextBox 48" id="48"/>
          <p:cNvSpPr txBox="true"/>
          <p:nvPr/>
        </p:nvSpPr>
        <p:spPr>
          <a:xfrm rot="0">
            <a:off x="2042741" y="7167936"/>
            <a:ext cx="7263054" cy="341067"/>
          </a:xfrm>
          <a:prstGeom prst="rect">
            <a:avLst/>
          </a:prstGeom>
        </p:spPr>
        <p:txBody>
          <a:bodyPr anchor="t" rtlCol="false" tIns="0" lIns="0" bIns="0" rIns="0">
            <a:spAutoFit/>
          </a:bodyPr>
          <a:lstStyle/>
          <a:p>
            <a:pPr algn="l" marL="420396" indent="-210198" lvl="1">
              <a:lnSpc>
                <a:spcPts val="2726"/>
              </a:lnSpc>
              <a:buFont typeface="Arial"/>
              <a:buChar char="•"/>
            </a:pPr>
            <a:r>
              <a:rPr lang="en-US" sz="1947">
                <a:solidFill>
                  <a:srgbClr val="191919"/>
                </a:solidFill>
                <a:latin typeface="Gotham"/>
                <a:ea typeface="Gotham"/>
                <a:cs typeface="Gotham"/>
                <a:sym typeface="Gotham"/>
              </a:rPr>
              <a:t>Ketua Osis (Februari 2022 - Januari 2023)</a:t>
            </a:r>
          </a:p>
        </p:txBody>
      </p:sp>
    </p:spTree>
  </p:cSld>
  <p:clrMapOvr>
    <a:masterClrMapping/>
  </p:clrMapOvr>
  <p:transition spd="slow">
    <p:cover di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60052" y="807242"/>
            <a:ext cx="16364768" cy="8865805"/>
            <a:chOff x="0" y="0"/>
            <a:chExt cx="4310062" cy="2335027"/>
          </a:xfrm>
        </p:grpSpPr>
        <p:sp>
          <p:nvSpPr>
            <p:cNvPr name="Freeform 4" id="4"/>
            <p:cNvSpPr/>
            <p:nvPr/>
          </p:nvSpPr>
          <p:spPr>
            <a:xfrm flipH="false" flipV="false" rot="0">
              <a:off x="0" y="0"/>
              <a:ext cx="4310062" cy="2335027"/>
            </a:xfrm>
            <a:custGeom>
              <a:avLst/>
              <a:gdLst/>
              <a:ahLst/>
              <a:cxnLst/>
              <a:rect r="r" b="b" t="t" l="l"/>
              <a:pathLst>
                <a:path h="2335027" w="4310062">
                  <a:moveTo>
                    <a:pt x="24127" y="0"/>
                  </a:moveTo>
                  <a:lnTo>
                    <a:pt x="4285935" y="0"/>
                  </a:lnTo>
                  <a:cubicBezTo>
                    <a:pt x="4299260" y="0"/>
                    <a:pt x="4310062" y="10802"/>
                    <a:pt x="4310062" y="24127"/>
                  </a:cubicBezTo>
                  <a:lnTo>
                    <a:pt x="4310062" y="2310899"/>
                  </a:lnTo>
                  <a:cubicBezTo>
                    <a:pt x="4310062" y="2324225"/>
                    <a:pt x="4299260" y="2335027"/>
                    <a:pt x="4285935" y="2335027"/>
                  </a:cubicBezTo>
                  <a:lnTo>
                    <a:pt x="24127" y="2335027"/>
                  </a:lnTo>
                  <a:cubicBezTo>
                    <a:pt x="10802" y="2335027"/>
                    <a:pt x="0" y="2324225"/>
                    <a:pt x="0" y="2310899"/>
                  </a:cubicBezTo>
                  <a:lnTo>
                    <a:pt x="0" y="24127"/>
                  </a:lnTo>
                  <a:cubicBezTo>
                    <a:pt x="0" y="10802"/>
                    <a:pt x="10802" y="0"/>
                    <a:pt x="24127" y="0"/>
                  </a:cubicBezTo>
                  <a:close/>
                </a:path>
              </a:pathLst>
            </a:custGeom>
            <a:solidFill>
              <a:srgbClr val="FFFFFF"/>
            </a:solidFill>
            <a:ln w="123825" cap="rnd">
              <a:solidFill>
                <a:srgbClr val="B6043F"/>
              </a:solidFill>
              <a:prstDash val="solid"/>
              <a:round/>
            </a:ln>
          </p:spPr>
        </p:sp>
        <p:sp>
          <p:nvSpPr>
            <p:cNvPr name="TextBox 5" id="5"/>
            <p:cNvSpPr txBox="true"/>
            <p:nvPr/>
          </p:nvSpPr>
          <p:spPr>
            <a:xfrm>
              <a:off x="0" y="-38100"/>
              <a:ext cx="4310062" cy="237312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76410" y="4010985"/>
            <a:ext cx="992463" cy="992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043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name="Group 9" id="9"/>
          <p:cNvGrpSpPr/>
          <p:nvPr/>
        </p:nvGrpSpPr>
        <p:grpSpPr>
          <a:xfrm rot="0">
            <a:off x="418563" y="3343355"/>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12" id="12"/>
          <p:cNvGrpSpPr/>
          <p:nvPr/>
        </p:nvGrpSpPr>
        <p:grpSpPr>
          <a:xfrm rot="0">
            <a:off x="418563" y="2009961"/>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5" id="15"/>
          <p:cNvGrpSpPr/>
          <p:nvPr/>
        </p:nvGrpSpPr>
        <p:grpSpPr>
          <a:xfrm rot="0">
            <a:off x="418563" y="5121671"/>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8" id="18"/>
          <p:cNvGrpSpPr/>
          <p:nvPr/>
        </p:nvGrpSpPr>
        <p:grpSpPr>
          <a:xfrm rot="0">
            <a:off x="418563" y="2675724"/>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1" id="21"/>
          <p:cNvGrpSpPr/>
          <p:nvPr/>
        </p:nvGrpSpPr>
        <p:grpSpPr>
          <a:xfrm rot="0">
            <a:off x="418563" y="6453198"/>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4" id="24"/>
          <p:cNvGrpSpPr/>
          <p:nvPr/>
        </p:nvGrpSpPr>
        <p:grpSpPr>
          <a:xfrm rot="0">
            <a:off x="418563" y="5787435"/>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7" id="27"/>
          <p:cNvGrpSpPr/>
          <p:nvPr/>
        </p:nvGrpSpPr>
        <p:grpSpPr>
          <a:xfrm rot="0">
            <a:off x="418563" y="7120828"/>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0" id="30"/>
          <p:cNvGrpSpPr/>
          <p:nvPr/>
        </p:nvGrpSpPr>
        <p:grpSpPr>
          <a:xfrm rot="0">
            <a:off x="418563" y="7788459"/>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name="Freeform 33" id="33"/>
          <p:cNvSpPr/>
          <p:nvPr/>
        </p:nvSpPr>
        <p:spPr>
          <a:xfrm flipH="false" flipV="false" rot="180881">
            <a:off x="3258251" y="3838460"/>
            <a:ext cx="4476929" cy="2426651"/>
          </a:xfrm>
          <a:custGeom>
            <a:avLst/>
            <a:gdLst/>
            <a:ahLst/>
            <a:cxnLst/>
            <a:rect r="r" b="b" t="t" l="l"/>
            <a:pathLst>
              <a:path h="2426651" w="4476929">
                <a:moveTo>
                  <a:pt x="0" y="229684"/>
                </a:moveTo>
                <a:lnTo>
                  <a:pt x="4361226" y="0"/>
                </a:lnTo>
                <a:lnTo>
                  <a:pt x="4476929" y="2196968"/>
                </a:lnTo>
                <a:lnTo>
                  <a:pt x="115703" y="2426651"/>
                </a:lnTo>
                <a:lnTo>
                  <a:pt x="0" y="229684"/>
                </a:lnTo>
                <a:close/>
              </a:path>
            </a:pathLst>
          </a:custGeom>
          <a:blipFill>
            <a:blip r:embed="rId3"/>
            <a:stretch>
              <a:fillRect l="-3799" t="0" r="-3799" b="0"/>
            </a:stretch>
          </a:blipFill>
        </p:spPr>
      </p:sp>
      <p:grpSp>
        <p:nvGrpSpPr>
          <p:cNvPr name="Group 34" id="34"/>
          <p:cNvGrpSpPr/>
          <p:nvPr/>
        </p:nvGrpSpPr>
        <p:grpSpPr>
          <a:xfrm rot="0">
            <a:off x="11586474" y="3951780"/>
            <a:ext cx="3674471" cy="2379120"/>
            <a:chOff x="0" y="0"/>
            <a:chExt cx="4899294" cy="3172160"/>
          </a:xfrm>
        </p:grpSpPr>
        <p:pic>
          <p:nvPicPr>
            <p:cNvPr name="Picture 35" id="35"/>
            <p:cNvPicPr>
              <a:picLocks noChangeAspect="true"/>
            </p:cNvPicPr>
            <p:nvPr/>
          </p:nvPicPr>
          <p:blipFill>
            <a:blip r:embed="rId4"/>
            <a:srcRect l="0" t="6835" r="0" b="6835"/>
            <a:stretch>
              <a:fillRect/>
            </a:stretch>
          </p:blipFill>
          <p:spPr>
            <a:xfrm flipH="false" flipV="false">
              <a:off x="0" y="0"/>
              <a:ext cx="4899294" cy="3172160"/>
            </a:xfrm>
            <a:prstGeom prst="rect">
              <a:avLst/>
            </a:prstGeom>
          </p:spPr>
        </p:pic>
      </p:grpSp>
      <p:sp>
        <p:nvSpPr>
          <p:cNvPr name="Freeform 36" id="36"/>
          <p:cNvSpPr/>
          <p:nvPr/>
        </p:nvSpPr>
        <p:spPr>
          <a:xfrm flipH="false" flipV="false" rot="0">
            <a:off x="3721096" y="7196469"/>
            <a:ext cx="3703639" cy="2129593"/>
          </a:xfrm>
          <a:custGeom>
            <a:avLst/>
            <a:gdLst/>
            <a:ahLst/>
            <a:cxnLst/>
            <a:rect r="r" b="b" t="t" l="l"/>
            <a:pathLst>
              <a:path h="2129593" w="3703639">
                <a:moveTo>
                  <a:pt x="0" y="0"/>
                </a:moveTo>
                <a:lnTo>
                  <a:pt x="3703639" y="0"/>
                </a:lnTo>
                <a:lnTo>
                  <a:pt x="3703639" y="2129593"/>
                </a:lnTo>
                <a:lnTo>
                  <a:pt x="0" y="2129593"/>
                </a:lnTo>
                <a:lnTo>
                  <a:pt x="0" y="0"/>
                </a:lnTo>
                <a:close/>
              </a:path>
            </a:pathLst>
          </a:custGeom>
          <a:blipFill>
            <a:blip r:embed="rId5"/>
            <a:stretch>
              <a:fillRect l="0" t="0" r="0" b="0"/>
            </a:stretch>
          </a:blipFill>
        </p:spPr>
      </p:sp>
      <p:sp>
        <p:nvSpPr>
          <p:cNvPr name="Freeform 37" id="37"/>
          <p:cNvSpPr/>
          <p:nvPr/>
        </p:nvSpPr>
        <p:spPr>
          <a:xfrm flipH="false" flipV="false" rot="0">
            <a:off x="11586474" y="7158002"/>
            <a:ext cx="3223864" cy="2292575"/>
          </a:xfrm>
          <a:custGeom>
            <a:avLst/>
            <a:gdLst/>
            <a:ahLst/>
            <a:cxnLst/>
            <a:rect r="r" b="b" t="t" l="l"/>
            <a:pathLst>
              <a:path h="2292575" w="3223864">
                <a:moveTo>
                  <a:pt x="0" y="0"/>
                </a:moveTo>
                <a:lnTo>
                  <a:pt x="3223863" y="0"/>
                </a:lnTo>
                <a:lnTo>
                  <a:pt x="3223863" y="2292576"/>
                </a:lnTo>
                <a:lnTo>
                  <a:pt x="0" y="2292576"/>
                </a:lnTo>
                <a:lnTo>
                  <a:pt x="0" y="0"/>
                </a:lnTo>
                <a:close/>
              </a:path>
            </a:pathLst>
          </a:custGeom>
          <a:blipFill>
            <a:blip r:embed="rId6"/>
            <a:stretch>
              <a:fillRect l="0" t="-13552" r="0" b="0"/>
            </a:stretch>
          </a:blipFill>
        </p:spPr>
      </p:sp>
      <p:sp>
        <p:nvSpPr>
          <p:cNvPr name="TextBox 38" id="38"/>
          <p:cNvSpPr txBox="true"/>
          <p:nvPr/>
        </p:nvSpPr>
        <p:spPr>
          <a:xfrm rot="0">
            <a:off x="1593603" y="1299610"/>
            <a:ext cx="9716325" cy="1144876"/>
          </a:xfrm>
          <a:prstGeom prst="rect">
            <a:avLst/>
          </a:prstGeom>
        </p:spPr>
        <p:txBody>
          <a:bodyPr anchor="t" rtlCol="false" tIns="0" lIns="0" bIns="0" rIns="0">
            <a:spAutoFit/>
          </a:bodyPr>
          <a:lstStyle/>
          <a:p>
            <a:pPr algn="ctr" marL="1441380" indent="-720690" lvl="1">
              <a:lnSpc>
                <a:spcPts val="9346"/>
              </a:lnSpc>
              <a:buFont typeface="Arial"/>
              <a:buChar char="•"/>
            </a:pPr>
            <a:r>
              <a:rPr lang="en-US" sz="6676">
                <a:solidFill>
                  <a:srgbClr val="B6043F"/>
                </a:solidFill>
                <a:latin typeface="Tropika"/>
                <a:ea typeface="Tropika"/>
                <a:cs typeface="Tropika"/>
                <a:sym typeface="Tropika"/>
              </a:rPr>
              <a:t>Pengalaman Kepanitiaan</a:t>
            </a:r>
          </a:p>
        </p:txBody>
      </p:sp>
      <p:sp>
        <p:nvSpPr>
          <p:cNvPr name="TextBox 39" id="39"/>
          <p:cNvSpPr txBox="true"/>
          <p:nvPr/>
        </p:nvSpPr>
        <p:spPr>
          <a:xfrm rot="0">
            <a:off x="3047147" y="2983302"/>
            <a:ext cx="4874370" cy="489568"/>
          </a:xfrm>
          <a:prstGeom prst="rect">
            <a:avLst/>
          </a:prstGeom>
        </p:spPr>
        <p:txBody>
          <a:bodyPr anchor="t" rtlCol="false" tIns="0" lIns="0" bIns="0" rIns="0">
            <a:spAutoFit/>
          </a:bodyPr>
          <a:lstStyle/>
          <a:p>
            <a:pPr algn="l">
              <a:lnSpc>
                <a:spcPts val="3990"/>
              </a:lnSpc>
            </a:pPr>
            <a:r>
              <a:rPr lang="en-US" sz="2850">
                <a:solidFill>
                  <a:srgbClr val="191919"/>
                </a:solidFill>
                <a:latin typeface="Gotham"/>
                <a:ea typeface="Gotham"/>
                <a:cs typeface="Gotham"/>
                <a:sym typeface="Gotham"/>
              </a:rPr>
              <a:t>Seminar UI UX HIMASI</a:t>
            </a:r>
          </a:p>
        </p:txBody>
      </p:sp>
      <p:sp>
        <p:nvSpPr>
          <p:cNvPr name="TextBox 40" id="40"/>
          <p:cNvSpPr txBox="true"/>
          <p:nvPr/>
        </p:nvSpPr>
        <p:spPr>
          <a:xfrm rot="0">
            <a:off x="3114118" y="3514879"/>
            <a:ext cx="5699416" cy="314943"/>
          </a:xfrm>
          <a:prstGeom prst="rect">
            <a:avLst/>
          </a:prstGeom>
        </p:spPr>
        <p:txBody>
          <a:bodyPr anchor="t" rtlCol="false" tIns="0" lIns="0" bIns="0" rIns="0">
            <a:spAutoFit/>
          </a:bodyPr>
          <a:lstStyle/>
          <a:p>
            <a:pPr algn="l" marL="399563" indent="-199781" lvl="1">
              <a:lnSpc>
                <a:spcPts val="2590"/>
              </a:lnSpc>
              <a:buFont typeface="Arial"/>
              <a:buChar char="•"/>
            </a:pPr>
            <a:r>
              <a:rPr lang="en-US" sz="1850">
                <a:solidFill>
                  <a:srgbClr val="191919"/>
                </a:solidFill>
                <a:latin typeface="Gotham"/>
                <a:ea typeface="Gotham"/>
                <a:cs typeface="Gotham"/>
                <a:sym typeface="Gotham"/>
              </a:rPr>
              <a:t>Koor Divisi Acara (17 Mei 2024)</a:t>
            </a:r>
          </a:p>
        </p:txBody>
      </p:sp>
      <p:sp>
        <p:nvSpPr>
          <p:cNvPr name="TextBox 41" id="41"/>
          <p:cNvSpPr txBox="true"/>
          <p:nvPr/>
        </p:nvSpPr>
        <p:spPr>
          <a:xfrm rot="0">
            <a:off x="11035560" y="3451362"/>
            <a:ext cx="4973873" cy="314943"/>
          </a:xfrm>
          <a:prstGeom prst="rect">
            <a:avLst/>
          </a:prstGeom>
        </p:spPr>
        <p:txBody>
          <a:bodyPr anchor="t" rtlCol="false" tIns="0" lIns="0" bIns="0" rIns="0">
            <a:spAutoFit/>
          </a:bodyPr>
          <a:lstStyle/>
          <a:p>
            <a:pPr algn="l" marL="399563" indent="-199781" lvl="1">
              <a:lnSpc>
                <a:spcPts val="2590"/>
              </a:lnSpc>
              <a:buFont typeface="Arial"/>
              <a:buChar char="•"/>
            </a:pPr>
            <a:r>
              <a:rPr lang="en-US" sz="1850">
                <a:solidFill>
                  <a:srgbClr val="191919"/>
                </a:solidFill>
                <a:latin typeface="Gotham"/>
                <a:ea typeface="Gotham"/>
                <a:cs typeface="Gotham"/>
                <a:sym typeface="Gotham"/>
              </a:rPr>
              <a:t>Divisi TS Penjurian (17 Januari 2025)</a:t>
            </a:r>
          </a:p>
        </p:txBody>
      </p:sp>
      <p:sp>
        <p:nvSpPr>
          <p:cNvPr name="TextBox 42" id="42"/>
          <p:cNvSpPr txBox="true"/>
          <p:nvPr/>
        </p:nvSpPr>
        <p:spPr>
          <a:xfrm rot="0">
            <a:off x="10986524" y="3009872"/>
            <a:ext cx="5813201" cy="489568"/>
          </a:xfrm>
          <a:prstGeom prst="rect">
            <a:avLst/>
          </a:prstGeom>
        </p:spPr>
        <p:txBody>
          <a:bodyPr anchor="t" rtlCol="false" tIns="0" lIns="0" bIns="0" rIns="0">
            <a:spAutoFit/>
          </a:bodyPr>
          <a:lstStyle/>
          <a:p>
            <a:pPr algn="l">
              <a:lnSpc>
                <a:spcPts val="3990"/>
              </a:lnSpc>
            </a:pPr>
            <a:r>
              <a:rPr lang="en-US" sz="2850">
                <a:solidFill>
                  <a:srgbClr val="191919"/>
                </a:solidFill>
                <a:latin typeface="Gotham"/>
                <a:ea typeface="Gotham"/>
                <a:cs typeface="Gotham"/>
                <a:sym typeface="Gotham"/>
              </a:rPr>
              <a:t>Gemasi 2025</a:t>
            </a:r>
          </a:p>
        </p:txBody>
      </p:sp>
      <p:sp>
        <p:nvSpPr>
          <p:cNvPr name="TextBox 43" id="43"/>
          <p:cNvSpPr txBox="true"/>
          <p:nvPr/>
        </p:nvSpPr>
        <p:spPr>
          <a:xfrm rot="0">
            <a:off x="3047147" y="6273749"/>
            <a:ext cx="6116940" cy="489568"/>
          </a:xfrm>
          <a:prstGeom prst="rect">
            <a:avLst/>
          </a:prstGeom>
        </p:spPr>
        <p:txBody>
          <a:bodyPr anchor="t" rtlCol="false" tIns="0" lIns="0" bIns="0" rIns="0">
            <a:spAutoFit/>
          </a:bodyPr>
          <a:lstStyle/>
          <a:p>
            <a:pPr algn="l">
              <a:lnSpc>
                <a:spcPts val="3990"/>
              </a:lnSpc>
            </a:pPr>
            <a:r>
              <a:rPr lang="en-US" sz="2850">
                <a:solidFill>
                  <a:srgbClr val="191919"/>
                </a:solidFill>
                <a:latin typeface="Gotham"/>
                <a:ea typeface="Gotham"/>
                <a:cs typeface="Gotham"/>
                <a:sym typeface="Gotham"/>
              </a:rPr>
              <a:t>Dialog Lembaga Mahasiswa 2025</a:t>
            </a:r>
          </a:p>
        </p:txBody>
      </p:sp>
      <p:sp>
        <p:nvSpPr>
          <p:cNvPr name="TextBox 44" id="44"/>
          <p:cNvSpPr txBox="true"/>
          <p:nvPr/>
        </p:nvSpPr>
        <p:spPr>
          <a:xfrm rot="0">
            <a:off x="3114118" y="6805326"/>
            <a:ext cx="5699416" cy="314943"/>
          </a:xfrm>
          <a:prstGeom prst="rect">
            <a:avLst/>
          </a:prstGeom>
        </p:spPr>
        <p:txBody>
          <a:bodyPr anchor="t" rtlCol="false" tIns="0" lIns="0" bIns="0" rIns="0">
            <a:spAutoFit/>
          </a:bodyPr>
          <a:lstStyle/>
          <a:p>
            <a:pPr algn="l" marL="399563" indent="-199781" lvl="1">
              <a:lnSpc>
                <a:spcPts val="2590"/>
              </a:lnSpc>
              <a:buFont typeface="Arial"/>
              <a:buChar char="•"/>
            </a:pPr>
            <a:r>
              <a:rPr lang="en-US" sz="1850">
                <a:solidFill>
                  <a:srgbClr val="191919"/>
                </a:solidFill>
                <a:latin typeface="Gotham"/>
                <a:ea typeface="Gotham"/>
                <a:cs typeface="Gotham"/>
                <a:sym typeface="Gotham"/>
              </a:rPr>
              <a:t>Divisi Acara (05 Agustus 2025)</a:t>
            </a:r>
          </a:p>
        </p:txBody>
      </p:sp>
      <p:sp>
        <p:nvSpPr>
          <p:cNvPr name="TextBox 45" id="45"/>
          <p:cNvSpPr txBox="true"/>
          <p:nvPr/>
        </p:nvSpPr>
        <p:spPr>
          <a:xfrm rot="0">
            <a:off x="10986524" y="6311483"/>
            <a:ext cx="4874370" cy="489568"/>
          </a:xfrm>
          <a:prstGeom prst="rect">
            <a:avLst/>
          </a:prstGeom>
        </p:spPr>
        <p:txBody>
          <a:bodyPr anchor="t" rtlCol="false" tIns="0" lIns="0" bIns="0" rIns="0">
            <a:spAutoFit/>
          </a:bodyPr>
          <a:lstStyle/>
          <a:p>
            <a:pPr algn="l">
              <a:lnSpc>
                <a:spcPts val="3990"/>
              </a:lnSpc>
            </a:pPr>
            <a:r>
              <a:rPr lang="en-US" sz="2850">
                <a:solidFill>
                  <a:srgbClr val="191919"/>
                </a:solidFill>
                <a:latin typeface="Gotham"/>
                <a:ea typeface="Gotham"/>
                <a:cs typeface="Gotham"/>
                <a:sym typeface="Gotham"/>
              </a:rPr>
              <a:t>Short Bootcamp UI UX</a:t>
            </a:r>
          </a:p>
        </p:txBody>
      </p:sp>
      <p:sp>
        <p:nvSpPr>
          <p:cNvPr name="TextBox 46" id="46"/>
          <p:cNvSpPr txBox="true"/>
          <p:nvPr/>
        </p:nvSpPr>
        <p:spPr>
          <a:xfrm rot="0">
            <a:off x="11053495" y="6843060"/>
            <a:ext cx="5699416" cy="314943"/>
          </a:xfrm>
          <a:prstGeom prst="rect">
            <a:avLst/>
          </a:prstGeom>
        </p:spPr>
        <p:txBody>
          <a:bodyPr anchor="t" rtlCol="false" tIns="0" lIns="0" bIns="0" rIns="0">
            <a:spAutoFit/>
          </a:bodyPr>
          <a:lstStyle/>
          <a:p>
            <a:pPr algn="l" marL="399563" indent="-199781" lvl="1">
              <a:lnSpc>
                <a:spcPts val="2590"/>
              </a:lnSpc>
              <a:buFont typeface="Arial"/>
              <a:buChar char="•"/>
            </a:pPr>
            <a:r>
              <a:rPr lang="en-US" sz="1850">
                <a:solidFill>
                  <a:srgbClr val="191919"/>
                </a:solidFill>
                <a:latin typeface="Gotham"/>
                <a:ea typeface="Gotham"/>
                <a:cs typeface="Gotham"/>
                <a:sym typeface="Gotham"/>
              </a:rPr>
              <a:t>TS Support (25 Juli 2025)</a:t>
            </a:r>
          </a:p>
        </p:txBody>
      </p:sp>
    </p:spTree>
  </p:cSld>
  <p:clrMapOvr>
    <a:masterClrMapping/>
  </p:clrMapOvr>
  <p:transition spd="slow">
    <p:cover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60052" y="807242"/>
            <a:ext cx="16364768" cy="8865805"/>
            <a:chOff x="0" y="0"/>
            <a:chExt cx="4310062" cy="2335027"/>
          </a:xfrm>
        </p:grpSpPr>
        <p:sp>
          <p:nvSpPr>
            <p:cNvPr name="Freeform 4" id="4"/>
            <p:cNvSpPr/>
            <p:nvPr/>
          </p:nvSpPr>
          <p:spPr>
            <a:xfrm flipH="false" flipV="false" rot="0">
              <a:off x="0" y="0"/>
              <a:ext cx="4310062" cy="2335027"/>
            </a:xfrm>
            <a:custGeom>
              <a:avLst/>
              <a:gdLst/>
              <a:ahLst/>
              <a:cxnLst/>
              <a:rect r="r" b="b" t="t" l="l"/>
              <a:pathLst>
                <a:path h="2335027" w="4310062">
                  <a:moveTo>
                    <a:pt x="24127" y="0"/>
                  </a:moveTo>
                  <a:lnTo>
                    <a:pt x="4285935" y="0"/>
                  </a:lnTo>
                  <a:cubicBezTo>
                    <a:pt x="4299260" y="0"/>
                    <a:pt x="4310062" y="10802"/>
                    <a:pt x="4310062" y="24127"/>
                  </a:cubicBezTo>
                  <a:lnTo>
                    <a:pt x="4310062" y="2310899"/>
                  </a:lnTo>
                  <a:cubicBezTo>
                    <a:pt x="4310062" y="2324225"/>
                    <a:pt x="4299260" y="2335027"/>
                    <a:pt x="4285935" y="2335027"/>
                  </a:cubicBezTo>
                  <a:lnTo>
                    <a:pt x="24127" y="2335027"/>
                  </a:lnTo>
                  <a:cubicBezTo>
                    <a:pt x="10802" y="2335027"/>
                    <a:pt x="0" y="2324225"/>
                    <a:pt x="0" y="2310899"/>
                  </a:cubicBezTo>
                  <a:lnTo>
                    <a:pt x="0" y="24127"/>
                  </a:lnTo>
                  <a:cubicBezTo>
                    <a:pt x="0" y="10802"/>
                    <a:pt x="10802" y="0"/>
                    <a:pt x="24127" y="0"/>
                  </a:cubicBezTo>
                  <a:close/>
                </a:path>
              </a:pathLst>
            </a:custGeom>
            <a:solidFill>
              <a:srgbClr val="FFFFFF"/>
            </a:solidFill>
            <a:ln w="123825" cap="rnd">
              <a:solidFill>
                <a:srgbClr val="B6043F"/>
              </a:solidFill>
              <a:prstDash val="solid"/>
              <a:round/>
            </a:ln>
          </p:spPr>
        </p:sp>
        <p:sp>
          <p:nvSpPr>
            <p:cNvPr name="TextBox 5" id="5"/>
            <p:cNvSpPr txBox="true"/>
            <p:nvPr/>
          </p:nvSpPr>
          <p:spPr>
            <a:xfrm>
              <a:off x="0" y="-38100"/>
              <a:ext cx="4310062" cy="2373127"/>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28700" y="1238250"/>
            <a:ext cx="6667440" cy="897298"/>
          </a:xfrm>
          <a:prstGeom prst="rect">
            <a:avLst/>
          </a:prstGeom>
        </p:spPr>
        <p:txBody>
          <a:bodyPr anchor="t" rtlCol="false" tIns="0" lIns="0" bIns="0" rIns="0">
            <a:spAutoFit/>
          </a:bodyPr>
          <a:lstStyle/>
          <a:p>
            <a:pPr algn="l" marL="1576314" indent="-788157" lvl="1">
              <a:lnSpc>
                <a:spcPts val="6571"/>
              </a:lnSpc>
              <a:buFont typeface="Arial"/>
              <a:buChar char="•"/>
            </a:pPr>
            <a:r>
              <a:rPr lang="en-US" sz="7301">
                <a:solidFill>
                  <a:srgbClr val="B6043F"/>
                </a:solidFill>
                <a:latin typeface="Tropika"/>
                <a:ea typeface="Tropika"/>
                <a:cs typeface="Tropika"/>
                <a:sym typeface="Tropika"/>
              </a:rPr>
              <a:t>Kemampuan</a:t>
            </a:r>
          </a:p>
        </p:txBody>
      </p:sp>
      <p:sp>
        <p:nvSpPr>
          <p:cNvPr name="Freeform 7" id="7"/>
          <p:cNvSpPr/>
          <p:nvPr/>
        </p:nvSpPr>
        <p:spPr>
          <a:xfrm flipH="false" flipV="false" rot="0">
            <a:off x="2506159" y="4114110"/>
            <a:ext cx="556733" cy="625011"/>
          </a:xfrm>
          <a:custGeom>
            <a:avLst/>
            <a:gdLst/>
            <a:ahLst/>
            <a:cxnLst/>
            <a:rect r="r" b="b" t="t" l="l"/>
            <a:pathLst>
              <a:path h="625011" w="556733">
                <a:moveTo>
                  <a:pt x="0" y="0"/>
                </a:moveTo>
                <a:lnTo>
                  <a:pt x="556733" y="0"/>
                </a:lnTo>
                <a:lnTo>
                  <a:pt x="556733" y="625012"/>
                </a:lnTo>
                <a:lnTo>
                  <a:pt x="0" y="625012"/>
                </a:lnTo>
                <a:lnTo>
                  <a:pt x="0" y="0"/>
                </a:lnTo>
                <a:close/>
              </a:path>
            </a:pathLst>
          </a:custGeom>
          <a:blipFill>
            <a:blip r:embed="rId3"/>
            <a:stretch>
              <a:fillRect l="0" t="0" r="0" b="0"/>
            </a:stretch>
          </a:blipFill>
        </p:spPr>
      </p:sp>
      <p:sp>
        <p:nvSpPr>
          <p:cNvPr name="Freeform 8" id="8"/>
          <p:cNvSpPr/>
          <p:nvPr/>
        </p:nvSpPr>
        <p:spPr>
          <a:xfrm flipH="false" flipV="false" rot="0">
            <a:off x="3138628" y="4175719"/>
            <a:ext cx="930599" cy="501794"/>
          </a:xfrm>
          <a:custGeom>
            <a:avLst/>
            <a:gdLst/>
            <a:ahLst/>
            <a:cxnLst/>
            <a:rect r="r" b="b" t="t" l="l"/>
            <a:pathLst>
              <a:path h="501794" w="930599">
                <a:moveTo>
                  <a:pt x="0" y="0"/>
                </a:moveTo>
                <a:lnTo>
                  <a:pt x="930600" y="0"/>
                </a:lnTo>
                <a:lnTo>
                  <a:pt x="930600" y="501794"/>
                </a:lnTo>
                <a:lnTo>
                  <a:pt x="0" y="501794"/>
                </a:lnTo>
                <a:lnTo>
                  <a:pt x="0" y="0"/>
                </a:lnTo>
                <a:close/>
              </a:path>
            </a:pathLst>
          </a:custGeom>
          <a:blipFill>
            <a:blip r:embed="rId4"/>
            <a:stretch>
              <a:fillRect l="0" t="0" r="0" b="0"/>
            </a:stretch>
          </a:blipFill>
        </p:spPr>
      </p:sp>
      <p:sp>
        <p:nvSpPr>
          <p:cNvPr name="Freeform 9" id="9"/>
          <p:cNvSpPr/>
          <p:nvPr/>
        </p:nvSpPr>
        <p:spPr>
          <a:xfrm flipH="false" flipV="false" rot="0">
            <a:off x="4145428" y="4097487"/>
            <a:ext cx="966659" cy="616245"/>
          </a:xfrm>
          <a:custGeom>
            <a:avLst/>
            <a:gdLst/>
            <a:ahLst/>
            <a:cxnLst/>
            <a:rect r="r" b="b" t="t" l="l"/>
            <a:pathLst>
              <a:path h="616245" w="966659">
                <a:moveTo>
                  <a:pt x="0" y="0"/>
                </a:moveTo>
                <a:lnTo>
                  <a:pt x="966659" y="0"/>
                </a:lnTo>
                <a:lnTo>
                  <a:pt x="966659" y="616246"/>
                </a:lnTo>
                <a:lnTo>
                  <a:pt x="0" y="616246"/>
                </a:lnTo>
                <a:lnTo>
                  <a:pt x="0" y="0"/>
                </a:lnTo>
                <a:close/>
              </a:path>
            </a:pathLst>
          </a:custGeom>
          <a:blipFill>
            <a:blip r:embed="rId5"/>
            <a:stretch>
              <a:fillRect l="-28467" t="-18455" r="-26807" b="-17942"/>
            </a:stretch>
          </a:blipFill>
        </p:spPr>
      </p:sp>
      <p:sp>
        <p:nvSpPr>
          <p:cNvPr name="Freeform 10" id="10"/>
          <p:cNvSpPr/>
          <p:nvPr/>
        </p:nvSpPr>
        <p:spPr>
          <a:xfrm flipH="false" flipV="false" rot="0">
            <a:off x="5263454" y="4137393"/>
            <a:ext cx="507519" cy="601729"/>
          </a:xfrm>
          <a:custGeom>
            <a:avLst/>
            <a:gdLst/>
            <a:ahLst/>
            <a:cxnLst/>
            <a:rect r="r" b="b" t="t" l="l"/>
            <a:pathLst>
              <a:path h="601729" w="507519">
                <a:moveTo>
                  <a:pt x="0" y="0"/>
                </a:moveTo>
                <a:lnTo>
                  <a:pt x="507519" y="0"/>
                </a:lnTo>
                <a:lnTo>
                  <a:pt x="507519" y="601729"/>
                </a:lnTo>
                <a:lnTo>
                  <a:pt x="0" y="601729"/>
                </a:lnTo>
                <a:lnTo>
                  <a:pt x="0" y="0"/>
                </a:lnTo>
                <a:close/>
              </a:path>
            </a:pathLst>
          </a:custGeom>
          <a:blipFill>
            <a:blip r:embed="rId6"/>
            <a:stretch>
              <a:fillRect l="-29005" t="-18440" r="-23012" b="-15021"/>
            </a:stretch>
          </a:blipFill>
        </p:spPr>
      </p:sp>
      <p:sp>
        <p:nvSpPr>
          <p:cNvPr name="Freeform 11" id="11"/>
          <p:cNvSpPr/>
          <p:nvPr/>
        </p:nvSpPr>
        <p:spPr>
          <a:xfrm flipH="false" flipV="false" rot="0">
            <a:off x="2750313" y="5501547"/>
            <a:ext cx="593875" cy="593875"/>
          </a:xfrm>
          <a:custGeom>
            <a:avLst/>
            <a:gdLst/>
            <a:ahLst/>
            <a:cxnLst/>
            <a:rect r="r" b="b" t="t" l="l"/>
            <a:pathLst>
              <a:path h="593875" w="593875">
                <a:moveTo>
                  <a:pt x="0" y="0"/>
                </a:moveTo>
                <a:lnTo>
                  <a:pt x="593875" y="0"/>
                </a:lnTo>
                <a:lnTo>
                  <a:pt x="593875" y="593875"/>
                </a:lnTo>
                <a:lnTo>
                  <a:pt x="0" y="593875"/>
                </a:lnTo>
                <a:lnTo>
                  <a:pt x="0" y="0"/>
                </a:lnTo>
                <a:close/>
              </a:path>
            </a:pathLst>
          </a:custGeom>
          <a:blipFill>
            <a:blip r:embed="rId7"/>
            <a:stretch>
              <a:fillRect l="0" t="0" r="0" b="0"/>
            </a:stretch>
          </a:blipFill>
        </p:spPr>
      </p:sp>
      <p:sp>
        <p:nvSpPr>
          <p:cNvPr name="Freeform 12" id="12"/>
          <p:cNvSpPr/>
          <p:nvPr/>
        </p:nvSpPr>
        <p:spPr>
          <a:xfrm flipH="false" flipV="false" rot="0">
            <a:off x="3553738" y="5505838"/>
            <a:ext cx="591690" cy="551059"/>
          </a:xfrm>
          <a:custGeom>
            <a:avLst/>
            <a:gdLst/>
            <a:ahLst/>
            <a:cxnLst/>
            <a:rect r="r" b="b" t="t" l="l"/>
            <a:pathLst>
              <a:path h="551059" w="591690">
                <a:moveTo>
                  <a:pt x="0" y="0"/>
                </a:moveTo>
                <a:lnTo>
                  <a:pt x="591690" y="0"/>
                </a:lnTo>
                <a:lnTo>
                  <a:pt x="591690" y="551059"/>
                </a:lnTo>
                <a:lnTo>
                  <a:pt x="0" y="551059"/>
                </a:lnTo>
                <a:lnTo>
                  <a:pt x="0" y="0"/>
                </a:lnTo>
                <a:close/>
              </a:path>
            </a:pathLst>
          </a:custGeom>
          <a:blipFill>
            <a:blip r:embed="rId8"/>
            <a:stretch>
              <a:fillRect l="0" t="0" r="0" b="0"/>
            </a:stretch>
          </a:blipFill>
        </p:spPr>
      </p:sp>
      <p:sp>
        <p:nvSpPr>
          <p:cNvPr name="Freeform 13" id="13"/>
          <p:cNvSpPr/>
          <p:nvPr/>
        </p:nvSpPr>
        <p:spPr>
          <a:xfrm flipH="false" flipV="false" rot="0">
            <a:off x="4399359" y="5480437"/>
            <a:ext cx="449389" cy="601860"/>
          </a:xfrm>
          <a:custGeom>
            <a:avLst/>
            <a:gdLst/>
            <a:ahLst/>
            <a:cxnLst/>
            <a:rect r="r" b="b" t="t" l="l"/>
            <a:pathLst>
              <a:path h="601860" w="449389">
                <a:moveTo>
                  <a:pt x="0" y="0"/>
                </a:moveTo>
                <a:lnTo>
                  <a:pt x="449388" y="0"/>
                </a:lnTo>
                <a:lnTo>
                  <a:pt x="449388" y="601860"/>
                </a:lnTo>
                <a:lnTo>
                  <a:pt x="0" y="601860"/>
                </a:lnTo>
                <a:lnTo>
                  <a:pt x="0" y="0"/>
                </a:lnTo>
                <a:close/>
              </a:path>
            </a:pathLst>
          </a:custGeom>
          <a:blipFill>
            <a:blip r:embed="rId9"/>
            <a:stretch>
              <a:fillRect l="-53086" t="-7879" r="-52486" b="-7093"/>
            </a:stretch>
          </a:blipFill>
        </p:spPr>
      </p:sp>
      <p:sp>
        <p:nvSpPr>
          <p:cNvPr name="Freeform 14" id="14"/>
          <p:cNvSpPr/>
          <p:nvPr/>
        </p:nvSpPr>
        <p:spPr>
          <a:xfrm flipH="false" flipV="false" rot="0">
            <a:off x="5058735" y="5516593"/>
            <a:ext cx="409440" cy="563784"/>
          </a:xfrm>
          <a:custGeom>
            <a:avLst/>
            <a:gdLst/>
            <a:ahLst/>
            <a:cxnLst/>
            <a:rect r="r" b="b" t="t" l="l"/>
            <a:pathLst>
              <a:path h="563784" w="409440">
                <a:moveTo>
                  <a:pt x="0" y="0"/>
                </a:moveTo>
                <a:lnTo>
                  <a:pt x="409439" y="0"/>
                </a:lnTo>
                <a:lnTo>
                  <a:pt x="409439" y="563784"/>
                </a:lnTo>
                <a:lnTo>
                  <a:pt x="0" y="563784"/>
                </a:lnTo>
                <a:lnTo>
                  <a:pt x="0" y="0"/>
                </a:lnTo>
                <a:close/>
              </a:path>
            </a:pathLst>
          </a:custGeom>
          <a:blipFill>
            <a:blip r:embed="rId10"/>
            <a:stretch>
              <a:fillRect l="0" t="0" r="0" b="0"/>
            </a:stretch>
          </a:blipFill>
        </p:spPr>
      </p:sp>
      <p:sp>
        <p:nvSpPr>
          <p:cNvPr name="Freeform 15" id="15"/>
          <p:cNvSpPr/>
          <p:nvPr/>
        </p:nvSpPr>
        <p:spPr>
          <a:xfrm flipH="false" flipV="false" rot="0">
            <a:off x="2534345" y="6725325"/>
            <a:ext cx="675622" cy="675622"/>
          </a:xfrm>
          <a:custGeom>
            <a:avLst/>
            <a:gdLst/>
            <a:ahLst/>
            <a:cxnLst/>
            <a:rect r="r" b="b" t="t" l="l"/>
            <a:pathLst>
              <a:path h="675622" w="675622">
                <a:moveTo>
                  <a:pt x="0" y="0"/>
                </a:moveTo>
                <a:lnTo>
                  <a:pt x="675622" y="0"/>
                </a:lnTo>
                <a:lnTo>
                  <a:pt x="675622" y="675622"/>
                </a:lnTo>
                <a:lnTo>
                  <a:pt x="0" y="675622"/>
                </a:lnTo>
                <a:lnTo>
                  <a:pt x="0" y="0"/>
                </a:lnTo>
                <a:close/>
              </a:path>
            </a:pathLst>
          </a:custGeom>
          <a:blipFill>
            <a:blip r:embed="rId11"/>
            <a:stretch>
              <a:fillRect l="0" t="0" r="0" b="0"/>
            </a:stretch>
          </a:blipFill>
        </p:spPr>
      </p:sp>
      <p:sp>
        <p:nvSpPr>
          <p:cNvPr name="Freeform 16" id="16"/>
          <p:cNvSpPr/>
          <p:nvPr/>
        </p:nvSpPr>
        <p:spPr>
          <a:xfrm flipH="false" flipV="false" rot="0">
            <a:off x="3344188" y="6796205"/>
            <a:ext cx="505395" cy="514812"/>
          </a:xfrm>
          <a:custGeom>
            <a:avLst/>
            <a:gdLst/>
            <a:ahLst/>
            <a:cxnLst/>
            <a:rect r="r" b="b" t="t" l="l"/>
            <a:pathLst>
              <a:path h="514812" w="505395">
                <a:moveTo>
                  <a:pt x="0" y="0"/>
                </a:moveTo>
                <a:lnTo>
                  <a:pt x="505395" y="0"/>
                </a:lnTo>
                <a:lnTo>
                  <a:pt x="505395" y="514812"/>
                </a:lnTo>
                <a:lnTo>
                  <a:pt x="0" y="514812"/>
                </a:lnTo>
                <a:lnTo>
                  <a:pt x="0" y="0"/>
                </a:lnTo>
                <a:close/>
              </a:path>
            </a:pathLst>
          </a:custGeom>
          <a:blipFill>
            <a:blip r:embed="rId12"/>
            <a:stretch>
              <a:fillRect l="-82490" t="-29374" r="-78758" b="-26466"/>
            </a:stretch>
          </a:blipFill>
        </p:spPr>
      </p:sp>
      <p:sp>
        <p:nvSpPr>
          <p:cNvPr name="Freeform 17" id="17"/>
          <p:cNvSpPr/>
          <p:nvPr/>
        </p:nvSpPr>
        <p:spPr>
          <a:xfrm flipH="false" flipV="false" rot="0">
            <a:off x="4069228" y="6842329"/>
            <a:ext cx="486410" cy="486410"/>
          </a:xfrm>
          <a:custGeom>
            <a:avLst/>
            <a:gdLst/>
            <a:ahLst/>
            <a:cxnLst/>
            <a:rect r="r" b="b" t="t" l="l"/>
            <a:pathLst>
              <a:path h="486410" w="486410">
                <a:moveTo>
                  <a:pt x="0" y="0"/>
                </a:moveTo>
                <a:lnTo>
                  <a:pt x="486410" y="0"/>
                </a:lnTo>
                <a:lnTo>
                  <a:pt x="486410" y="486410"/>
                </a:lnTo>
                <a:lnTo>
                  <a:pt x="0" y="486410"/>
                </a:lnTo>
                <a:lnTo>
                  <a:pt x="0" y="0"/>
                </a:lnTo>
                <a:close/>
              </a:path>
            </a:pathLst>
          </a:custGeom>
          <a:blipFill>
            <a:blip r:embed="rId13"/>
            <a:stretch>
              <a:fillRect l="0" t="0" r="0" b="0"/>
            </a:stretch>
          </a:blipFill>
        </p:spPr>
      </p:sp>
      <p:sp>
        <p:nvSpPr>
          <p:cNvPr name="Freeform 18" id="18"/>
          <p:cNvSpPr/>
          <p:nvPr/>
        </p:nvSpPr>
        <p:spPr>
          <a:xfrm flipH="false" flipV="false" rot="0">
            <a:off x="4800841" y="6842329"/>
            <a:ext cx="505705" cy="505705"/>
          </a:xfrm>
          <a:custGeom>
            <a:avLst/>
            <a:gdLst/>
            <a:ahLst/>
            <a:cxnLst/>
            <a:rect r="r" b="b" t="t" l="l"/>
            <a:pathLst>
              <a:path h="505705" w="505705">
                <a:moveTo>
                  <a:pt x="0" y="0"/>
                </a:moveTo>
                <a:lnTo>
                  <a:pt x="505706" y="0"/>
                </a:lnTo>
                <a:lnTo>
                  <a:pt x="505706" y="505706"/>
                </a:lnTo>
                <a:lnTo>
                  <a:pt x="0" y="505706"/>
                </a:lnTo>
                <a:lnTo>
                  <a:pt x="0" y="0"/>
                </a:lnTo>
                <a:close/>
              </a:path>
            </a:pathLst>
          </a:custGeom>
          <a:blipFill>
            <a:blip r:embed="rId14"/>
            <a:stretch>
              <a:fillRect l="0" t="0" r="0" b="0"/>
            </a:stretch>
          </a:blipFill>
        </p:spPr>
      </p:sp>
      <p:sp>
        <p:nvSpPr>
          <p:cNvPr name="Freeform 19" id="19"/>
          <p:cNvSpPr/>
          <p:nvPr/>
        </p:nvSpPr>
        <p:spPr>
          <a:xfrm flipH="false" flipV="false" rot="0">
            <a:off x="5468174" y="6844497"/>
            <a:ext cx="514879" cy="503538"/>
          </a:xfrm>
          <a:custGeom>
            <a:avLst/>
            <a:gdLst/>
            <a:ahLst/>
            <a:cxnLst/>
            <a:rect r="r" b="b" t="t" l="l"/>
            <a:pathLst>
              <a:path h="503538" w="514879">
                <a:moveTo>
                  <a:pt x="0" y="0"/>
                </a:moveTo>
                <a:lnTo>
                  <a:pt x="514879" y="0"/>
                </a:lnTo>
                <a:lnTo>
                  <a:pt x="514879" y="503538"/>
                </a:lnTo>
                <a:lnTo>
                  <a:pt x="0" y="503538"/>
                </a:lnTo>
                <a:lnTo>
                  <a:pt x="0" y="0"/>
                </a:lnTo>
                <a:close/>
              </a:path>
            </a:pathLst>
          </a:custGeom>
          <a:blipFill>
            <a:blip r:embed="rId15"/>
            <a:stretch>
              <a:fillRect l="0" t="0" r="0" b="0"/>
            </a:stretch>
          </a:blipFill>
        </p:spPr>
      </p:sp>
      <p:sp>
        <p:nvSpPr>
          <p:cNvPr name="Freeform 20" id="20"/>
          <p:cNvSpPr/>
          <p:nvPr/>
        </p:nvSpPr>
        <p:spPr>
          <a:xfrm flipH="false" flipV="false" rot="0">
            <a:off x="3209967" y="8029597"/>
            <a:ext cx="508032" cy="508032"/>
          </a:xfrm>
          <a:custGeom>
            <a:avLst/>
            <a:gdLst/>
            <a:ahLst/>
            <a:cxnLst/>
            <a:rect r="r" b="b" t="t" l="l"/>
            <a:pathLst>
              <a:path h="508032" w="508032">
                <a:moveTo>
                  <a:pt x="0" y="0"/>
                </a:moveTo>
                <a:lnTo>
                  <a:pt x="508032" y="0"/>
                </a:lnTo>
                <a:lnTo>
                  <a:pt x="508032" y="508032"/>
                </a:lnTo>
                <a:lnTo>
                  <a:pt x="0" y="508032"/>
                </a:lnTo>
                <a:lnTo>
                  <a:pt x="0" y="0"/>
                </a:lnTo>
                <a:close/>
              </a:path>
            </a:pathLst>
          </a:custGeom>
          <a:blipFill>
            <a:blip r:embed="rId16"/>
            <a:stretch>
              <a:fillRect l="0" t="0" r="0" b="0"/>
            </a:stretch>
          </a:blipFill>
        </p:spPr>
      </p:sp>
      <p:sp>
        <p:nvSpPr>
          <p:cNvPr name="Freeform 21" id="21"/>
          <p:cNvSpPr/>
          <p:nvPr/>
        </p:nvSpPr>
        <p:spPr>
          <a:xfrm flipH="false" flipV="false" rot="0">
            <a:off x="3836752" y="8029597"/>
            <a:ext cx="617351" cy="567963"/>
          </a:xfrm>
          <a:custGeom>
            <a:avLst/>
            <a:gdLst/>
            <a:ahLst/>
            <a:cxnLst/>
            <a:rect r="r" b="b" t="t" l="l"/>
            <a:pathLst>
              <a:path h="567963" w="617351">
                <a:moveTo>
                  <a:pt x="0" y="0"/>
                </a:moveTo>
                <a:lnTo>
                  <a:pt x="617351" y="0"/>
                </a:lnTo>
                <a:lnTo>
                  <a:pt x="617351" y="567963"/>
                </a:lnTo>
                <a:lnTo>
                  <a:pt x="0" y="567963"/>
                </a:lnTo>
                <a:lnTo>
                  <a:pt x="0" y="0"/>
                </a:lnTo>
                <a:close/>
              </a:path>
            </a:pathLst>
          </a:custGeom>
          <a:blipFill>
            <a:blip r:embed="rId17"/>
            <a:stretch>
              <a:fillRect l="-68428" t="-15141" r="-63314" b="-10805"/>
            </a:stretch>
          </a:blipFill>
        </p:spPr>
      </p:sp>
      <p:sp>
        <p:nvSpPr>
          <p:cNvPr name="Freeform 22" id="22"/>
          <p:cNvSpPr/>
          <p:nvPr/>
        </p:nvSpPr>
        <p:spPr>
          <a:xfrm flipH="false" flipV="false" rot="0">
            <a:off x="4513634" y="8065312"/>
            <a:ext cx="1211980" cy="436602"/>
          </a:xfrm>
          <a:custGeom>
            <a:avLst/>
            <a:gdLst/>
            <a:ahLst/>
            <a:cxnLst/>
            <a:rect r="r" b="b" t="t" l="l"/>
            <a:pathLst>
              <a:path h="436602" w="1211980">
                <a:moveTo>
                  <a:pt x="0" y="0"/>
                </a:moveTo>
                <a:lnTo>
                  <a:pt x="1211980" y="0"/>
                </a:lnTo>
                <a:lnTo>
                  <a:pt x="1211980" y="436602"/>
                </a:lnTo>
                <a:lnTo>
                  <a:pt x="0" y="436602"/>
                </a:lnTo>
                <a:lnTo>
                  <a:pt x="0" y="0"/>
                </a:lnTo>
                <a:close/>
              </a:path>
            </a:pathLst>
          </a:custGeom>
          <a:blipFill>
            <a:blip r:embed="rId18"/>
            <a:stretch>
              <a:fillRect l="0" t="-38847" r="-2256" b="-50046"/>
            </a:stretch>
          </a:blipFill>
        </p:spPr>
      </p:sp>
      <p:sp>
        <p:nvSpPr>
          <p:cNvPr name="TextBox 23" id="23"/>
          <p:cNvSpPr txBox="true"/>
          <p:nvPr/>
        </p:nvSpPr>
        <p:spPr>
          <a:xfrm rot="0">
            <a:off x="2784526" y="2536026"/>
            <a:ext cx="2986448" cy="703990"/>
          </a:xfrm>
          <a:prstGeom prst="rect">
            <a:avLst/>
          </a:prstGeom>
        </p:spPr>
        <p:txBody>
          <a:bodyPr anchor="t" rtlCol="false" tIns="0" lIns="0" bIns="0" rIns="0">
            <a:spAutoFit/>
          </a:bodyPr>
          <a:lstStyle/>
          <a:p>
            <a:pPr algn="l" marL="0" indent="0" lvl="0">
              <a:lnSpc>
                <a:spcPts val="5339"/>
              </a:lnSpc>
              <a:spcBef>
                <a:spcPct val="0"/>
              </a:spcBef>
            </a:pPr>
            <a:r>
              <a:rPr lang="en-US" b="true" sz="4943">
                <a:solidFill>
                  <a:srgbClr val="000000"/>
                </a:solidFill>
                <a:latin typeface="Gotham Bold"/>
                <a:ea typeface="Gotham Bold"/>
                <a:cs typeface="Gotham Bold"/>
                <a:sym typeface="Gotham Bold"/>
              </a:rPr>
              <a:t>Software</a:t>
            </a:r>
          </a:p>
        </p:txBody>
      </p:sp>
      <p:sp>
        <p:nvSpPr>
          <p:cNvPr name="TextBox 24" id="24"/>
          <p:cNvSpPr txBox="true"/>
          <p:nvPr/>
        </p:nvSpPr>
        <p:spPr>
          <a:xfrm rot="0">
            <a:off x="3138628" y="3558872"/>
            <a:ext cx="2521461" cy="407018"/>
          </a:xfrm>
          <a:prstGeom prst="rect">
            <a:avLst/>
          </a:prstGeom>
        </p:spPr>
        <p:txBody>
          <a:bodyPr anchor="t" rtlCol="false" tIns="0" lIns="0" bIns="0" rIns="0">
            <a:spAutoFit/>
          </a:bodyPr>
          <a:lstStyle/>
          <a:p>
            <a:pPr algn="l">
              <a:lnSpc>
                <a:spcPts val="3290"/>
              </a:lnSpc>
            </a:pPr>
            <a:r>
              <a:rPr lang="en-US" sz="2350">
                <a:solidFill>
                  <a:srgbClr val="000000"/>
                </a:solidFill>
                <a:latin typeface="Archivo Black"/>
                <a:ea typeface="Archivo Black"/>
                <a:cs typeface="Archivo Black"/>
                <a:sym typeface="Archivo Black"/>
              </a:rPr>
              <a:t>Informatika</a:t>
            </a:r>
          </a:p>
        </p:txBody>
      </p:sp>
      <p:sp>
        <p:nvSpPr>
          <p:cNvPr name="TextBox 25" id="25"/>
          <p:cNvSpPr txBox="true"/>
          <p:nvPr/>
        </p:nvSpPr>
        <p:spPr>
          <a:xfrm rot="0">
            <a:off x="3138628" y="4938125"/>
            <a:ext cx="2521461" cy="407018"/>
          </a:xfrm>
          <a:prstGeom prst="rect">
            <a:avLst/>
          </a:prstGeom>
        </p:spPr>
        <p:txBody>
          <a:bodyPr anchor="t" rtlCol="false" tIns="0" lIns="0" bIns="0" rIns="0">
            <a:spAutoFit/>
          </a:bodyPr>
          <a:lstStyle/>
          <a:p>
            <a:pPr algn="l">
              <a:lnSpc>
                <a:spcPts val="3290"/>
              </a:lnSpc>
            </a:pPr>
            <a:r>
              <a:rPr lang="en-US" sz="2350">
                <a:solidFill>
                  <a:srgbClr val="000000"/>
                </a:solidFill>
                <a:latin typeface="Archivo Black"/>
                <a:ea typeface="Archivo Black"/>
                <a:cs typeface="Archivo Black"/>
                <a:sym typeface="Archivo Black"/>
              </a:rPr>
              <a:t>Administrasi</a:t>
            </a:r>
          </a:p>
        </p:txBody>
      </p:sp>
      <p:sp>
        <p:nvSpPr>
          <p:cNvPr name="TextBox 26" id="26"/>
          <p:cNvSpPr txBox="true"/>
          <p:nvPr/>
        </p:nvSpPr>
        <p:spPr>
          <a:xfrm rot="0">
            <a:off x="2872156" y="6273386"/>
            <a:ext cx="3322702" cy="407018"/>
          </a:xfrm>
          <a:prstGeom prst="rect">
            <a:avLst/>
          </a:prstGeom>
        </p:spPr>
        <p:txBody>
          <a:bodyPr anchor="t" rtlCol="false" tIns="0" lIns="0" bIns="0" rIns="0">
            <a:spAutoFit/>
          </a:bodyPr>
          <a:lstStyle/>
          <a:p>
            <a:pPr algn="l">
              <a:lnSpc>
                <a:spcPts val="3290"/>
              </a:lnSpc>
            </a:pPr>
            <a:r>
              <a:rPr lang="en-US" sz="2350">
                <a:solidFill>
                  <a:srgbClr val="000000"/>
                </a:solidFill>
                <a:latin typeface="Archivo Black"/>
                <a:ea typeface="Archivo Black"/>
                <a:cs typeface="Archivo Black"/>
                <a:sym typeface="Archivo Black"/>
              </a:rPr>
              <a:t>Design dan Editing</a:t>
            </a:r>
          </a:p>
        </p:txBody>
      </p:sp>
      <p:sp>
        <p:nvSpPr>
          <p:cNvPr name="TextBox 27" id="27"/>
          <p:cNvSpPr txBox="true"/>
          <p:nvPr/>
        </p:nvSpPr>
        <p:spPr>
          <a:xfrm rot="0">
            <a:off x="3344188" y="7529010"/>
            <a:ext cx="3322702" cy="407018"/>
          </a:xfrm>
          <a:prstGeom prst="rect">
            <a:avLst/>
          </a:prstGeom>
        </p:spPr>
        <p:txBody>
          <a:bodyPr anchor="t" rtlCol="false" tIns="0" lIns="0" bIns="0" rIns="0">
            <a:spAutoFit/>
          </a:bodyPr>
          <a:lstStyle/>
          <a:p>
            <a:pPr algn="l">
              <a:lnSpc>
                <a:spcPts val="3290"/>
              </a:lnSpc>
            </a:pPr>
            <a:r>
              <a:rPr lang="en-US" sz="2350">
                <a:solidFill>
                  <a:srgbClr val="000000"/>
                </a:solidFill>
                <a:latin typeface="Archivo Black"/>
                <a:ea typeface="Archivo Black"/>
                <a:cs typeface="Archivo Black"/>
                <a:sym typeface="Archivo Black"/>
              </a:rPr>
              <a:t>Sosial Media</a:t>
            </a:r>
          </a:p>
        </p:txBody>
      </p:sp>
      <p:sp>
        <p:nvSpPr>
          <p:cNvPr name="TextBox 28" id="28"/>
          <p:cNvSpPr txBox="true"/>
          <p:nvPr/>
        </p:nvSpPr>
        <p:spPr>
          <a:xfrm rot="0">
            <a:off x="11197340" y="3119841"/>
            <a:ext cx="2645326" cy="618138"/>
          </a:xfrm>
          <a:prstGeom prst="rect">
            <a:avLst/>
          </a:prstGeom>
        </p:spPr>
        <p:txBody>
          <a:bodyPr anchor="t" rtlCol="false" tIns="0" lIns="0" bIns="0" rIns="0">
            <a:spAutoFit/>
          </a:bodyPr>
          <a:lstStyle/>
          <a:p>
            <a:pPr algn="l" marL="0" indent="0" lvl="0">
              <a:lnSpc>
                <a:spcPts val="4729"/>
              </a:lnSpc>
              <a:spcBef>
                <a:spcPct val="0"/>
              </a:spcBef>
            </a:pPr>
            <a:r>
              <a:rPr lang="en-US" b="true" sz="4378">
                <a:solidFill>
                  <a:srgbClr val="000000"/>
                </a:solidFill>
                <a:latin typeface="Gotham Bold"/>
                <a:ea typeface="Gotham Bold"/>
                <a:cs typeface="Gotham Bold"/>
                <a:sym typeface="Gotham Bold"/>
              </a:rPr>
              <a:t>Skill</a:t>
            </a:r>
          </a:p>
        </p:txBody>
      </p:sp>
      <p:sp>
        <p:nvSpPr>
          <p:cNvPr name="TextBox 29" id="29"/>
          <p:cNvSpPr txBox="true"/>
          <p:nvPr/>
        </p:nvSpPr>
        <p:spPr>
          <a:xfrm rot="0">
            <a:off x="10940973" y="3733806"/>
            <a:ext cx="4662657" cy="2454893"/>
          </a:xfrm>
          <a:prstGeom prst="rect">
            <a:avLst/>
          </a:prstGeom>
        </p:spPr>
        <p:txBody>
          <a:bodyPr anchor="t" rtlCol="false" tIns="0" lIns="0" bIns="0" rIns="0">
            <a:spAutoFit/>
          </a:bodyPr>
          <a:lstStyle/>
          <a:p>
            <a:pPr algn="l" marL="507510" indent="-253755" lvl="1">
              <a:lnSpc>
                <a:spcPts val="3290"/>
              </a:lnSpc>
              <a:buFont typeface="Arial"/>
              <a:buChar char="•"/>
            </a:pPr>
            <a:r>
              <a:rPr lang="en-US" sz="2350">
                <a:solidFill>
                  <a:srgbClr val="000000"/>
                </a:solidFill>
                <a:latin typeface="Archivo Black"/>
                <a:ea typeface="Archivo Black"/>
                <a:cs typeface="Archivo Black"/>
                <a:sym typeface="Archivo Black"/>
              </a:rPr>
              <a:t>Design</a:t>
            </a:r>
          </a:p>
          <a:p>
            <a:pPr algn="l" marL="507510" indent="-253755" lvl="1">
              <a:lnSpc>
                <a:spcPts val="3290"/>
              </a:lnSpc>
              <a:buFont typeface="Arial"/>
              <a:buChar char="•"/>
            </a:pPr>
            <a:r>
              <a:rPr lang="en-US" sz="2350">
                <a:solidFill>
                  <a:srgbClr val="000000"/>
                </a:solidFill>
                <a:latin typeface="Archivo Black"/>
                <a:ea typeface="Archivo Black"/>
                <a:cs typeface="Archivo Black"/>
                <a:sym typeface="Archivo Black"/>
              </a:rPr>
              <a:t>Programing</a:t>
            </a:r>
          </a:p>
          <a:p>
            <a:pPr algn="l" marL="507510" indent="-253755" lvl="1">
              <a:lnSpc>
                <a:spcPts val="3290"/>
              </a:lnSpc>
              <a:buFont typeface="Arial"/>
              <a:buChar char="•"/>
            </a:pPr>
            <a:r>
              <a:rPr lang="en-US" sz="2350">
                <a:solidFill>
                  <a:srgbClr val="000000"/>
                </a:solidFill>
                <a:latin typeface="Archivo Black"/>
                <a:ea typeface="Archivo Black"/>
                <a:cs typeface="Archivo Black"/>
                <a:sym typeface="Archivo Black"/>
              </a:rPr>
              <a:t>Photo &amp; Video Editing</a:t>
            </a:r>
          </a:p>
          <a:p>
            <a:pPr algn="l" marL="507510" indent="-253755" lvl="1">
              <a:lnSpc>
                <a:spcPts val="3290"/>
              </a:lnSpc>
              <a:buFont typeface="Arial"/>
              <a:buChar char="•"/>
            </a:pPr>
            <a:r>
              <a:rPr lang="en-US" sz="2350">
                <a:solidFill>
                  <a:srgbClr val="000000"/>
                </a:solidFill>
                <a:latin typeface="Archivo Black"/>
                <a:ea typeface="Archivo Black"/>
                <a:cs typeface="Archivo Black"/>
                <a:sym typeface="Archivo Black"/>
              </a:rPr>
              <a:t>Web Design</a:t>
            </a:r>
          </a:p>
          <a:p>
            <a:pPr algn="l" marL="507510" indent="-253755" lvl="1">
              <a:lnSpc>
                <a:spcPts val="3290"/>
              </a:lnSpc>
              <a:buFont typeface="Arial"/>
              <a:buChar char="•"/>
            </a:pPr>
            <a:r>
              <a:rPr lang="en-US" sz="2350">
                <a:solidFill>
                  <a:srgbClr val="000000"/>
                </a:solidFill>
                <a:latin typeface="Archivo Black"/>
                <a:ea typeface="Archivo Black"/>
                <a:cs typeface="Archivo Black"/>
                <a:sym typeface="Archivo Black"/>
              </a:rPr>
              <a:t>Comunnication</a:t>
            </a:r>
          </a:p>
          <a:p>
            <a:pPr algn="l" marL="507510" indent="-253755" lvl="1">
              <a:lnSpc>
                <a:spcPts val="3290"/>
              </a:lnSpc>
              <a:buFont typeface="Arial"/>
              <a:buChar char="•"/>
            </a:pPr>
            <a:r>
              <a:rPr lang="en-US" sz="2350">
                <a:solidFill>
                  <a:srgbClr val="000000"/>
                </a:solidFill>
                <a:latin typeface="Archivo Black"/>
                <a:ea typeface="Archivo Black"/>
                <a:cs typeface="Archivo Black"/>
                <a:sym typeface="Archivo Black"/>
              </a:rPr>
              <a:t>Web Development</a:t>
            </a:r>
          </a:p>
        </p:txBody>
      </p:sp>
      <p:sp>
        <p:nvSpPr>
          <p:cNvPr name="TextBox 30" id="30"/>
          <p:cNvSpPr txBox="true"/>
          <p:nvPr/>
        </p:nvSpPr>
        <p:spPr>
          <a:xfrm rot="0">
            <a:off x="11285970" y="6728029"/>
            <a:ext cx="2645326" cy="618138"/>
          </a:xfrm>
          <a:prstGeom prst="rect">
            <a:avLst/>
          </a:prstGeom>
        </p:spPr>
        <p:txBody>
          <a:bodyPr anchor="t" rtlCol="false" tIns="0" lIns="0" bIns="0" rIns="0">
            <a:spAutoFit/>
          </a:bodyPr>
          <a:lstStyle/>
          <a:p>
            <a:pPr algn="l" marL="0" indent="0" lvl="0">
              <a:lnSpc>
                <a:spcPts val="4729"/>
              </a:lnSpc>
              <a:spcBef>
                <a:spcPct val="0"/>
              </a:spcBef>
            </a:pPr>
            <a:r>
              <a:rPr lang="en-US" b="true" sz="4378">
                <a:solidFill>
                  <a:srgbClr val="000000"/>
                </a:solidFill>
                <a:latin typeface="Gotham Bold"/>
                <a:ea typeface="Gotham Bold"/>
                <a:cs typeface="Gotham Bold"/>
                <a:sym typeface="Gotham Bold"/>
              </a:rPr>
              <a:t>Bahasa</a:t>
            </a:r>
          </a:p>
        </p:txBody>
      </p:sp>
      <p:sp>
        <p:nvSpPr>
          <p:cNvPr name="TextBox 31" id="31"/>
          <p:cNvSpPr txBox="true"/>
          <p:nvPr/>
        </p:nvSpPr>
        <p:spPr>
          <a:xfrm rot="0">
            <a:off x="11029603" y="7341993"/>
            <a:ext cx="6049652" cy="816593"/>
          </a:xfrm>
          <a:prstGeom prst="rect">
            <a:avLst/>
          </a:prstGeom>
        </p:spPr>
        <p:txBody>
          <a:bodyPr anchor="t" rtlCol="false" tIns="0" lIns="0" bIns="0" rIns="0">
            <a:spAutoFit/>
          </a:bodyPr>
          <a:lstStyle/>
          <a:p>
            <a:pPr algn="l" marL="507510" indent="-253755" lvl="1">
              <a:lnSpc>
                <a:spcPts val="3290"/>
              </a:lnSpc>
              <a:buFont typeface="Arial"/>
              <a:buChar char="•"/>
            </a:pPr>
            <a:r>
              <a:rPr lang="en-US" sz="2350">
                <a:solidFill>
                  <a:srgbClr val="000000"/>
                </a:solidFill>
                <a:latin typeface="Archivo Black"/>
                <a:ea typeface="Archivo Black"/>
                <a:cs typeface="Archivo Black"/>
                <a:sym typeface="Archivo Black"/>
              </a:rPr>
              <a:t>Indonesia (Native)</a:t>
            </a:r>
          </a:p>
          <a:p>
            <a:pPr algn="l" marL="507510" indent="-253755" lvl="1">
              <a:lnSpc>
                <a:spcPts val="3290"/>
              </a:lnSpc>
              <a:buFont typeface="Arial"/>
              <a:buChar char="•"/>
            </a:pPr>
            <a:r>
              <a:rPr lang="en-US" sz="2350">
                <a:solidFill>
                  <a:srgbClr val="000000"/>
                </a:solidFill>
                <a:latin typeface="Archivo Black"/>
                <a:ea typeface="Archivo Black"/>
                <a:cs typeface="Archivo Black"/>
                <a:sym typeface="Archivo Black"/>
              </a:rPr>
              <a:t>Inggris (Beginner)</a:t>
            </a:r>
          </a:p>
        </p:txBody>
      </p:sp>
      <p:grpSp>
        <p:nvGrpSpPr>
          <p:cNvPr name="Group 32" id="32"/>
          <p:cNvGrpSpPr/>
          <p:nvPr/>
        </p:nvGrpSpPr>
        <p:grpSpPr>
          <a:xfrm rot="0">
            <a:off x="231717" y="4785487"/>
            <a:ext cx="992463" cy="99246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043F"/>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5</a:t>
              </a:r>
            </a:p>
          </p:txBody>
        </p:sp>
      </p:grpSp>
      <p:grpSp>
        <p:nvGrpSpPr>
          <p:cNvPr name="Group 35" id="35"/>
          <p:cNvGrpSpPr/>
          <p:nvPr/>
        </p:nvGrpSpPr>
        <p:grpSpPr>
          <a:xfrm rot="0">
            <a:off x="473869" y="3450226"/>
            <a:ext cx="508158" cy="543805"/>
            <a:chOff x="0" y="0"/>
            <a:chExt cx="812800" cy="869819"/>
          </a:xfrm>
        </p:grpSpPr>
        <p:sp>
          <p:nvSpPr>
            <p:cNvPr name="Freeform 36" id="3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37" id="3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38" id="38"/>
          <p:cNvGrpSpPr/>
          <p:nvPr/>
        </p:nvGrpSpPr>
        <p:grpSpPr>
          <a:xfrm rot="0">
            <a:off x="473869" y="2116832"/>
            <a:ext cx="508158" cy="543805"/>
            <a:chOff x="0" y="0"/>
            <a:chExt cx="812800" cy="869819"/>
          </a:xfrm>
        </p:grpSpPr>
        <p:sp>
          <p:nvSpPr>
            <p:cNvPr name="Freeform 39" id="3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40" id="4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41" id="41"/>
          <p:cNvGrpSpPr/>
          <p:nvPr/>
        </p:nvGrpSpPr>
        <p:grpSpPr>
          <a:xfrm rot="0">
            <a:off x="473869" y="4117856"/>
            <a:ext cx="508158" cy="543805"/>
            <a:chOff x="0" y="0"/>
            <a:chExt cx="812800" cy="869819"/>
          </a:xfrm>
        </p:grpSpPr>
        <p:sp>
          <p:nvSpPr>
            <p:cNvPr name="Freeform 42" id="4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43" id="4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44" id="44"/>
          <p:cNvGrpSpPr/>
          <p:nvPr/>
        </p:nvGrpSpPr>
        <p:grpSpPr>
          <a:xfrm rot="0">
            <a:off x="473869" y="2782596"/>
            <a:ext cx="508158" cy="543805"/>
            <a:chOff x="0" y="0"/>
            <a:chExt cx="812800" cy="869819"/>
          </a:xfrm>
        </p:grpSpPr>
        <p:sp>
          <p:nvSpPr>
            <p:cNvPr name="Freeform 45" id="4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46" id="4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47" id="47"/>
          <p:cNvGrpSpPr/>
          <p:nvPr/>
        </p:nvGrpSpPr>
        <p:grpSpPr>
          <a:xfrm rot="0">
            <a:off x="473869" y="6560069"/>
            <a:ext cx="508158" cy="543805"/>
            <a:chOff x="0" y="0"/>
            <a:chExt cx="812800" cy="869819"/>
          </a:xfrm>
        </p:grpSpPr>
        <p:sp>
          <p:nvSpPr>
            <p:cNvPr name="Freeform 48" id="4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49" id="4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50" id="50"/>
          <p:cNvGrpSpPr/>
          <p:nvPr/>
        </p:nvGrpSpPr>
        <p:grpSpPr>
          <a:xfrm rot="0">
            <a:off x="473869" y="5894306"/>
            <a:ext cx="508158" cy="543805"/>
            <a:chOff x="0" y="0"/>
            <a:chExt cx="812800" cy="869819"/>
          </a:xfrm>
        </p:grpSpPr>
        <p:sp>
          <p:nvSpPr>
            <p:cNvPr name="Freeform 51" id="5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52" id="5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53" id="53"/>
          <p:cNvGrpSpPr/>
          <p:nvPr/>
        </p:nvGrpSpPr>
        <p:grpSpPr>
          <a:xfrm rot="0">
            <a:off x="473869" y="7218174"/>
            <a:ext cx="508158" cy="543805"/>
            <a:chOff x="0" y="0"/>
            <a:chExt cx="812800" cy="869819"/>
          </a:xfrm>
        </p:grpSpPr>
        <p:sp>
          <p:nvSpPr>
            <p:cNvPr name="Freeform 54" id="5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55" id="5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56" id="56"/>
          <p:cNvGrpSpPr/>
          <p:nvPr/>
        </p:nvGrpSpPr>
        <p:grpSpPr>
          <a:xfrm rot="0">
            <a:off x="473869" y="7885805"/>
            <a:ext cx="508158" cy="543805"/>
            <a:chOff x="0" y="0"/>
            <a:chExt cx="812800" cy="869819"/>
          </a:xfrm>
        </p:grpSpPr>
        <p:sp>
          <p:nvSpPr>
            <p:cNvPr name="Freeform 57" id="5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58" id="5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spTree>
  </p:cSld>
  <p:clrMapOvr>
    <a:masterClrMapping/>
  </p:clrMapOvr>
  <p:transition spd="slow">
    <p:cover di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60052" y="807242"/>
            <a:ext cx="16364768" cy="8865805"/>
            <a:chOff x="0" y="0"/>
            <a:chExt cx="4310062" cy="2335027"/>
          </a:xfrm>
        </p:grpSpPr>
        <p:sp>
          <p:nvSpPr>
            <p:cNvPr name="Freeform 4" id="4"/>
            <p:cNvSpPr/>
            <p:nvPr/>
          </p:nvSpPr>
          <p:spPr>
            <a:xfrm flipH="false" flipV="false" rot="0">
              <a:off x="0" y="0"/>
              <a:ext cx="4310062" cy="2335027"/>
            </a:xfrm>
            <a:custGeom>
              <a:avLst/>
              <a:gdLst/>
              <a:ahLst/>
              <a:cxnLst/>
              <a:rect r="r" b="b" t="t" l="l"/>
              <a:pathLst>
                <a:path h="2335027" w="4310062">
                  <a:moveTo>
                    <a:pt x="24127" y="0"/>
                  </a:moveTo>
                  <a:lnTo>
                    <a:pt x="4285935" y="0"/>
                  </a:lnTo>
                  <a:cubicBezTo>
                    <a:pt x="4299260" y="0"/>
                    <a:pt x="4310062" y="10802"/>
                    <a:pt x="4310062" y="24127"/>
                  </a:cubicBezTo>
                  <a:lnTo>
                    <a:pt x="4310062" y="2310899"/>
                  </a:lnTo>
                  <a:cubicBezTo>
                    <a:pt x="4310062" y="2324225"/>
                    <a:pt x="4299260" y="2335027"/>
                    <a:pt x="4285935" y="2335027"/>
                  </a:cubicBezTo>
                  <a:lnTo>
                    <a:pt x="24127" y="2335027"/>
                  </a:lnTo>
                  <a:cubicBezTo>
                    <a:pt x="10802" y="2335027"/>
                    <a:pt x="0" y="2324225"/>
                    <a:pt x="0" y="2310899"/>
                  </a:cubicBezTo>
                  <a:lnTo>
                    <a:pt x="0" y="24127"/>
                  </a:lnTo>
                  <a:cubicBezTo>
                    <a:pt x="0" y="10802"/>
                    <a:pt x="10802" y="0"/>
                    <a:pt x="24127" y="0"/>
                  </a:cubicBezTo>
                  <a:close/>
                </a:path>
              </a:pathLst>
            </a:custGeom>
            <a:solidFill>
              <a:srgbClr val="FFFFFF"/>
            </a:solidFill>
            <a:ln w="123825" cap="rnd">
              <a:solidFill>
                <a:srgbClr val="B6043F"/>
              </a:solidFill>
              <a:prstDash val="solid"/>
              <a:round/>
            </a:ln>
          </p:spPr>
        </p:sp>
        <p:sp>
          <p:nvSpPr>
            <p:cNvPr name="TextBox 5" id="5"/>
            <p:cNvSpPr txBox="true"/>
            <p:nvPr/>
          </p:nvSpPr>
          <p:spPr>
            <a:xfrm>
              <a:off x="0" y="-38100"/>
              <a:ext cx="4310062" cy="2373127"/>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28700" y="1238250"/>
            <a:ext cx="6667440" cy="897298"/>
          </a:xfrm>
          <a:prstGeom prst="rect">
            <a:avLst/>
          </a:prstGeom>
        </p:spPr>
        <p:txBody>
          <a:bodyPr anchor="t" rtlCol="false" tIns="0" lIns="0" bIns="0" rIns="0">
            <a:spAutoFit/>
          </a:bodyPr>
          <a:lstStyle/>
          <a:p>
            <a:pPr algn="l" marL="1576314" indent="-788157" lvl="1">
              <a:lnSpc>
                <a:spcPts val="6571"/>
              </a:lnSpc>
              <a:buFont typeface="Arial"/>
              <a:buChar char="•"/>
            </a:pPr>
            <a:r>
              <a:rPr lang="en-US" sz="7301">
                <a:solidFill>
                  <a:srgbClr val="B6043F"/>
                </a:solidFill>
                <a:latin typeface="Tropika"/>
                <a:ea typeface="Tropika"/>
                <a:cs typeface="Tropika"/>
                <a:sym typeface="Tropika"/>
              </a:rPr>
              <a:t>Sertifikat</a:t>
            </a:r>
          </a:p>
        </p:txBody>
      </p:sp>
      <p:grpSp>
        <p:nvGrpSpPr>
          <p:cNvPr name="Group 7" id="7"/>
          <p:cNvGrpSpPr/>
          <p:nvPr/>
        </p:nvGrpSpPr>
        <p:grpSpPr>
          <a:xfrm rot="0">
            <a:off x="253289" y="5345343"/>
            <a:ext cx="992463" cy="9924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043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6</a:t>
              </a:r>
            </a:p>
          </p:txBody>
        </p:sp>
      </p:grpSp>
      <p:grpSp>
        <p:nvGrpSpPr>
          <p:cNvPr name="Group 10" id="10"/>
          <p:cNvGrpSpPr/>
          <p:nvPr/>
        </p:nvGrpSpPr>
        <p:grpSpPr>
          <a:xfrm rot="0">
            <a:off x="495442" y="3342451"/>
            <a:ext cx="508158" cy="543805"/>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13" id="13"/>
          <p:cNvGrpSpPr/>
          <p:nvPr/>
        </p:nvGrpSpPr>
        <p:grpSpPr>
          <a:xfrm rot="0">
            <a:off x="495442" y="2009058"/>
            <a:ext cx="508158" cy="543805"/>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6" id="16"/>
          <p:cNvGrpSpPr/>
          <p:nvPr/>
        </p:nvGrpSpPr>
        <p:grpSpPr>
          <a:xfrm rot="0">
            <a:off x="495442" y="4010082"/>
            <a:ext cx="508158" cy="54380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9" id="19"/>
          <p:cNvGrpSpPr/>
          <p:nvPr/>
        </p:nvGrpSpPr>
        <p:grpSpPr>
          <a:xfrm rot="0">
            <a:off x="495442" y="2674821"/>
            <a:ext cx="508158" cy="54380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2" id="22"/>
          <p:cNvGrpSpPr/>
          <p:nvPr/>
        </p:nvGrpSpPr>
        <p:grpSpPr>
          <a:xfrm rot="0">
            <a:off x="495442" y="6452294"/>
            <a:ext cx="508158" cy="543805"/>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5" id="25"/>
          <p:cNvGrpSpPr/>
          <p:nvPr/>
        </p:nvGrpSpPr>
        <p:grpSpPr>
          <a:xfrm rot="0">
            <a:off x="495442" y="4677712"/>
            <a:ext cx="508158" cy="54380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8" id="28"/>
          <p:cNvGrpSpPr/>
          <p:nvPr/>
        </p:nvGrpSpPr>
        <p:grpSpPr>
          <a:xfrm rot="0">
            <a:off x="495442" y="7119925"/>
            <a:ext cx="508158" cy="54380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1" id="31"/>
          <p:cNvGrpSpPr/>
          <p:nvPr/>
        </p:nvGrpSpPr>
        <p:grpSpPr>
          <a:xfrm rot="0">
            <a:off x="495442" y="7787555"/>
            <a:ext cx="508158" cy="543805"/>
            <a:chOff x="0" y="0"/>
            <a:chExt cx="812800" cy="869819"/>
          </a:xfrm>
        </p:grpSpPr>
        <p:sp>
          <p:nvSpPr>
            <p:cNvPr name="Freeform 32" id="3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FBAE4"/>
              </a:solidFill>
              <a:prstDash val="solid"/>
              <a:miter/>
            </a:ln>
          </p:spPr>
        </p:sp>
        <p:sp>
          <p:nvSpPr>
            <p:cNvPr name="TextBox 33" id="3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name="Freeform 34" id="34"/>
          <p:cNvSpPr/>
          <p:nvPr/>
        </p:nvSpPr>
        <p:spPr>
          <a:xfrm flipH="false" flipV="false" rot="0">
            <a:off x="4038673" y="2278143"/>
            <a:ext cx="2534040" cy="3243571"/>
          </a:xfrm>
          <a:custGeom>
            <a:avLst/>
            <a:gdLst/>
            <a:ahLst/>
            <a:cxnLst/>
            <a:rect r="r" b="b" t="t" l="l"/>
            <a:pathLst>
              <a:path h="3243571" w="2534040">
                <a:moveTo>
                  <a:pt x="0" y="0"/>
                </a:moveTo>
                <a:lnTo>
                  <a:pt x="2534039" y="0"/>
                </a:lnTo>
                <a:lnTo>
                  <a:pt x="2534039" y="3243571"/>
                </a:lnTo>
                <a:lnTo>
                  <a:pt x="0" y="3243571"/>
                </a:lnTo>
                <a:lnTo>
                  <a:pt x="0" y="0"/>
                </a:lnTo>
                <a:close/>
              </a:path>
            </a:pathLst>
          </a:custGeom>
          <a:blipFill>
            <a:blip r:embed="rId3"/>
            <a:stretch>
              <a:fillRect l="0" t="0" r="0" b="0"/>
            </a:stretch>
          </a:blipFill>
        </p:spPr>
      </p:sp>
      <p:sp>
        <p:nvSpPr>
          <p:cNvPr name="Freeform 35" id="35"/>
          <p:cNvSpPr/>
          <p:nvPr/>
        </p:nvSpPr>
        <p:spPr>
          <a:xfrm flipH="false" flipV="false" rot="0">
            <a:off x="7005950" y="2278143"/>
            <a:ext cx="2597169" cy="3251542"/>
          </a:xfrm>
          <a:custGeom>
            <a:avLst/>
            <a:gdLst/>
            <a:ahLst/>
            <a:cxnLst/>
            <a:rect r="r" b="b" t="t" l="l"/>
            <a:pathLst>
              <a:path h="3251542" w="2597169">
                <a:moveTo>
                  <a:pt x="0" y="0"/>
                </a:moveTo>
                <a:lnTo>
                  <a:pt x="2597169" y="0"/>
                </a:lnTo>
                <a:lnTo>
                  <a:pt x="2597169" y="3251542"/>
                </a:lnTo>
                <a:lnTo>
                  <a:pt x="0" y="3251542"/>
                </a:lnTo>
                <a:lnTo>
                  <a:pt x="0" y="0"/>
                </a:lnTo>
                <a:close/>
              </a:path>
            </a:pathLst>
          </a:custGeom>
          <a:blipFill>
            <a:blip r:embed="rId4"/>
            <a:stretch>
              <a:fillRect l="0" t="0" r="0" b="0"/>
            </a:stretch>
          </a:blipFill>
        </p:spPr>
      </p:sp>
      <p:sp>
        <p:nvSpPr>
          <p:cNvPr name="Freeform 36" id="36"/>
          <p:cNvSpPr/>
          <p:nvPr/>
        </p:nvSpPr>
        <p:spPr>
          <a:xfrm flipH="false" flipV="false" rot="0">
            <a:off x="10031180" y="2318451"/>
            <a:ext cx="2557391" cy="3186780"/>
          </a:xfrm>
          <a:custGeom>
            <a:avLst/>
            <a:gdLst/>
            <a:ahLst/>
            <a:cxnLst/>
            <a:rect r="r" b="b" t="t" l="l"/>
            <a:pathLst>
              <a:path h="3186780" w="2557391">
                <a:moveTo>
                  <a:pt x="0" y="0"/>
                </a:moveTo>
                <a:lnTo>
                  <a:pt x="2557391" y="0"/>
                </a:lnTo>
                <a:lnTo>
                  <a:pt x="2557391" y="3186780"/>
                </a:lnTo>
                <a:lnTo>
                  <a:pt x="0" y="3186780"/>
                </a:lnTo>
                <a:lnTo>
                  <a:pt x="0" y="0"/>
                </a:lnTo>
                <a:close/>
              </a:path>
            </a:pathLst>
          </a:custGeom>
          <a:blipFill>
            <a:blip r:embed="rId5"/>
            <a:stretch>
              <a:fillRect l="0" t="0" r="0" b="0"/>
            </a:stretch>
          </a:blipFill>
        </p:spPr>
      </p:sp>
      <p:sp>
        <p:nvSpPr>
          <p:cNvPr name="Freeform 37" id="37"/>
          <p:cNvSpPr/>
          <p:nvPr/>
        </p:nvSpPr>
        <p:spPr>
          <a:xfrm flipH="false" flipV="false" rot="0">
            <a:off x="13016632" y="2318451"/>
            <a:ext cx="2513245" cy="3146472"/>
          </a:xfrm>
          <a:custGeom>
            <a:avLst/>
            <a:gdLst/>
            <a:ahLst/>
            <a:cxnLst/>
            <a:rect r="r" b="b" t="t" l="l"/>
            <a:pathLst>
              <a:path h="3146472" w="2513245">
                <a:moveTo>
                  <a:pt x="0" y="0"/>
                </a:moveTo>
                <a:lnTo>
                  <a:pt x="2513244" y="0"/>
                </a:lnTo>
                <a:lnTo>
                  <a:pt x="2513244" y="3146472"/>
                </a:lnTo>
                <a:lnTo>
                  <a:pt x="0" y="3146472"/>
                </a:lnTo>
                <a:lnTo>
                  <a:pt x="0" y="0"/>
                </a:lnTo>
                <a:close/>
              </a:path>
            </a:pathLst>
          </a:custGeom>
          <a:blipFill>
            <a:blip r:embed="rId6"/>
            <a:stretch>
              <a:fillRect l="0" t="0" r="0" b="0"/>
            </a:stretch>
          </a:blipFill>
        </p:spPr>
      </p:sp>
      <p:sp>
        <p:nvSpPr>
          <p:cNvPr name="Freeform 38" id="38"/>
          <p:cNvSpPr/>
          <p:nvPr/>
        </p:nvSpPr>
        <p:spPr>
          <a:xfrm flipH="false" flipV="false" rot="0">
            <a:off x="4038673" y="5917498"/>
            <a:ext cx="2572037" cy="3487508"/>
          </a:xfrm>
          <a:custGeom>
            <a:avLst/>
            <a:gdLst/>
            <a:ahLst/>
            <a:cxnLst/>
            <a:rect r="r" b="b" t="t" l="l"/>
            <a:pathLst>
              <a:path h="3487508" w="2572037">
                <a:moveTo>
                  <a:pt x="0" y="0"/>
                </a:moveTo>
                <a:lnTo>
                  <a:pt x="2572037" y="0"/>
                </a:lnTo>
                <a:lnTo>
                  <a:pt x="2572037" y="3487508"/>
                </a:lnTo>
                <a:lnTo>
                  <a:pt x="0" y="3487508"/>
                </a:lnTo>
                <a:lnTo>
                  <a:pt x="0" y="0"/>
                </a:lnTo>
                <a:close/>
              </a:path>
            </a:pathLst>
          </a:custGeom>
          <a:blipFill>
            <a:blip r:embed="rId7"/>
            <a:stretch>
              <a:fillRect l="0" t="0" r="0" b="0"/>
            </a:stretch>
          </a:blipFill>
        </p:spPr>
      </p:sp>
      <p:sp>
        <p:nvSpPr>
          <p:cNvPr name="Freeform 39" id="39"/>
          <p:cNvSpPr/>
          <p:nvPr/>
        </p:nvSpPr>
        <p:spPr>
          <a:xfrm flipH="false" flipV="false" rot="0">
            <a:off x="6904011" y="6009291"/>
            <a:ext cx="2500095" cy="3395715"/>
          </a:xfrm>
          <a:custGeom>
            <a:avLst/>
            <a:gdLst/>
            <a:ahLst/>
            <a:cxnLst/>
            <a:rect r="r" b="b" t="t" l="l"/>
            <a:pathLst>
              <a:path h="3395715" w="2500095">
                <a:moveTo>
                  <a:pt x="0" y="0"/>
                </a:moveTo>
                <a:lnTo>
                  <a:pt x="2500095" y="0"/>
                </a:lnTo>
                <a:lnTo>
                  <a:pt x="2500095" y="3395715"/>
                </a:lnTo>
                <a:lnTo>
                  <a:pt x="0" y="3395715"/>
                </a:lnTo>
                <a:lnTo>
                  <a:pt x="0" y="0"/>
                </a:lnTo>
                <a:close/>
              </a:path>
            </a:pathLst>
          </a:custGeom>
          <a:blipFill>
            <a:blip r:embed="rId8"/>
            <a:stretch>
              <a:fillRect l="0" t="0" r="0" b="0"/>
            </a:stretch>
          </a:blipFill>
        </p:spPr>
      </p:sp>
      <p:sp>
        <p:nvSpPr>
          <p:cNvPr name="Freeform 40" id="40"/>
          <p:cNvSpPr/>
          <p:nvPr/>
        </p:nvSpPr>
        <p:spPr>
          <a:xfrm flipH="false" flipV="false" rot="0">
            <a:off x="10236445" y="6246836"/>
            <a:ext cx="3581801" cy="2484591"/>
          </a:xfrm>
          <a:custGeom>
            <a:avLst/>
            <a:gdLst/>
            <a:ahLst/>
            <a:cxnLst/>
            <a:rect r="r" b="b" t="t" l="l"/>
            <a:pathLst>
              <a:path h="2484591" w="3581801">
                <a:moveTo>
                  <a:pt x="0" y="0"/>
                </a:moveTo>
                <a:lnTo>
                  <a:pt x="3581801" y="0"/>
                </a:lnTo>
                <a:lnTo>
                  <a:pt x="3581801" y="2484591"/>
                </a:lnTo>
                <a:lnTo>
                  <a:pt x="0" y="2484591"/>
                </a:lnTo>
                <a:lnTo>
                  <a:pt x="0" y="0"/>
                </a:lnTo>
                <a:close/>
              </a:path>
            </a:pathLst>
          </a:custGeom>
          <a:blipFill>
            <a:blip r:embed="rId9"/>
            <a:stretch>
              <a:fillRect l="0" t="0" r="0" b="0"/>
            </a:stretch>
          </a:blipFill>
        </p:spPr>
      </p:sp>
    </p:spTree>
  </p:cSld>
  <p:clrMapOvr>
    <a:masterClrMapping/>
  </p:clrMapOvr>
  <p:transition spd="slow">
    <p:cover di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238454" y="293464"/>
            <a:ext cx="3875983" cy="1143129"/>
            <a:chOff x="0" y="0"/>
            <a:chExt cx="1377972" cy="406400"/>
          </a:xfrm>
        </p:grpSpPr>
        <p:sp>
          <p:nvSpPr>
            <p:cNvPr name="Freeform 4" id="4"/>
            <p:cNvSpPr/>
            <p:nvPr/>
          </p:nvSpPr>
          <p:spPr>
            <a:xfrm flipH="false" flipV="false" rot="0">
              <a:off x="0" y="0"/>
              <a:ext cx="1377972" cy="406400"/>
            </a:xfrm>
            <a:custGeom>
              <a:avLst/>
              <a:gdLst/>
              <a:ahLst/>
              <a:cxnLst/>
              <a:rect r="r" b="b" t="t" l="l"/>
              <a:pathLst>
                <a:path h="406400" w="1377972">
                  <a:moveTo>
                    <a:pt x="1174772" y="0"/>
                  </a:moveTo>
                  <a:cubicBezTo>
                    <a:pt x="1286996" y="0"/>
                    <a:pt x="1377972" y="90976"/>
                    <a:pt x="1377972" y="203200"/>
                  </a:cubicBezTo>
                  <a:cubicBezTo>
                    <a:pt x="1377972" y="315424"/>
                    <a:pt x="1286996" y="406400"/>
                    <a:pt x="1174772" y="406400"/>
                  </a:cubicBezTo>
                  <a:lnTo>
                    <a:pt x="203200" y="406400"/>
                  </a:lnTo>
                  <a:cubicBezTo>
                    <a:pt x="90976" y="406400"/>
                    <a:pt x="0" y="315424"/>
                    <a:pt x="0" y="203200"/>
                  </a:cubicBezTo>
                  <a:cubicBezTo>
                    <a:pt x="0" y="90976"/>
                    <a:pt x="90976" y="0"/>
                    <a:pt x="203200" y="0"/>
                  </a:cubicBezTo>
                  <a:close/>
                </a:path>
              </a:pathLst>
            </a:custGeom>
            <a:solidFill>
              <a:srgbClr val="B6043F"/>
            </a:solidFill>
          </p:spPr>
        </p:sp>
        <p:sp>
          <p:nvSpPr>
            <p:cNvPr name="TextBox 5" id="5"/>
            <p:cNvSpPr txBox="true"/>
            <p:nvPr/>
          </p:nvSpPr>
          <p:spPr>
            <a:xfrm>
              <a:off x="0" y="-38100"/>
              <a:ext cx="1377972" cy="444500"/>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4802228" y="352425"/>
            <a:ext cx="3523872" cy="924633"/>
          </a:xfrm>
          <a:prstGeom prst="rect">
            <a:avLst/>
          </a:prstGeom>
        </p:spPr>
        <p:txBody>
          <a:bodyPr anchor="t" rtlCol="false" tIns="0" lIns="0" bIns="0" rIns="0">
            <a:spAutoFit/>
          </a:bodyPr>
          <a:lstStyle/>
          <a:p>
            <a:pPr algn="l">
              <a:lnSpc>
                <a:spcPts val="6775"/>
              </a:lnSpc>
            </a:pPr>
            <a:r>
              <a:rPr lang="en-US" sz="7528">
                <a:solidFill>
                  <a:srgbClr val="FFFFFF"/>
                </a:solidFill>
                <a:latin typeface="Tropika"/>
                <a:ea typeface="Tropika"/>
                <a:cs typeface="Tropika"/>
                <a:sym typeface="Tropika"/>
              </a:rPr>
              <a:t>Proyek </a:t>
            </a:r>
          </a:p>
        </p:txBody>
      </p:sp>
      <p:grpSp>
        <p:nvGrpSpPr>
          <p:cNvPr name="Group 7" id="7"/>
          <p:cNvGrpSpPr>
            <a:grpSpLocks noChangeAspect="true"/>
          </p:cNvGrpSpPr>
          <p:nvPr/>
        </p:nvGrpSpPr>
        <p:grpSpPr>
          <a:xfrm rot="0">
            <a:off x="6668945" y="1617569"/>
            <a:ext cx="9110996" cy="3644399"/>
            <a:chOff x="0" y="0"/>
            <a:chExt cx="6350000" cy="2540000"/>
          </a:xfrm>
        </p:grpSpPr>
        <p:sp>
          <p:nvSpPr>
            <p:cNvPr name="Freeform 8" id="8"/>
            <p:cNvSpPr/>
            <p:nvPr/>
          </p:nvSpPr>
          <p:spPr>
            <a:xfrm flipH="false" flipV="false" rot="0">
              <a:off x="0" y="0"/>
              <a:ext cx="6350000" cy="2540000"/>
            </a:xfrm>
            <a:custGeom>
              <a:avLst/>
              <a:gdLst/>
              <a:ahLst/>
              <a:cxnLst/>
              <a:rect r="r" b="b" t="t" l="l"/>
              <a:pathLst>
                <a:path h="2540000" w="635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l="0" t="-34078" r="0" b="-6858"/>
              </a:stretch>
            </a:blipFill>
          </p:spPr>
        </p:sp>
      </p:grpSp>
      <p:grpSp>
        <p:nvGrpSpPr>
          <p:cNvPr name="Group 9" id="9"/>
          <p:cNvGrpSpPr>
            <a:grpSpLocks noChangeAspect="true"/>
          </p:cNvGrpSpPr>
          <p:nvPr/>
        </p:nvGrpSpPr>
        <p:grpSpPr>
          <a:xfrm rot="0">
            <a:off x="1083344" y="5986749"/>
            <a:ext cx="8934615" cy="3573846"/>
            <a:chOff x="0" y="0"/>
            <a:chExt cx="6350000" cy="2540000"/>
          </a:xfrm>
        </p:grpSpPr>
        <p:sp>
          <p:nvSpPr>
            <p:cNvPr name="Freeform 10" id="10"/>
            <p:cNvSpPr/>
            <p:nvPr/>
          </p:nvSpPr>
          <p:spPr>
            <a:xfrm flipH="false" flipV="false" rot="0">
              <a:off x="0" y="0"/>
              <a:ext cx="6350000" cy="2540000"/>
            </a:xfrm>
            <a:custGeom>
              <a:avLst/>
              <a:gdLst/>
              <a:ahLst/>
              <a:cxnLst/>
              <a:rect r="r" b="b" t="t" l="l"/>
              <a:pathLst>
                <a:path h="2540000" w="635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4"/>
              <a:stretch>
                <a:fillRect l="0" t="-15781" r="0" b="-15781"/>
              </a:stretch>
            </a:blipFill>
          </p:spPr>
        </p:sp>
      </p:grpSp>
      <p:sp>
        <p:nvSpPr>
          <p:cNvPr name="TextBox 11" id="11"/>
          <p:cNvSpPr txBox="true"/>
          <p:nvPr/>
        </p:nvSpPr>
        <p:spPr>
          <a:xfrm rot="0">
            <a:off x="403212" y="550523"/>
            <a:ext cx="7226237" cy="2889245"/>
          </a:xfrm>
          <a:prstGeom prst="rect">
            <a:avLst/>
          </a:prstGeom>
        </p:spPr>
        <p:txBody>
          <a:bodyPr anchor="t" rtlCol="false" tIns="0" lIns="0" bIns="0" rIns="0">
            <a:spAutoFit/>
          </a:bodyPr>
          <a:lstStyle/>
          <a:p>
            <a:pPr algn="just">
              <a:lnSpc>
                <a:spcPts val="7700"/>
              </a:lnSpc>
            </a:pPr>
            <a:r>
              <a:rPr lang="en-US" sz="5500" b="true">
                <a:solidFill>
                  <a:srgbClr val="191919"/>
                </a:solidFill>
                <a:latin typeface="Gotham Bold"/>
                <a:ea typeface="Gotham Bold"/>
                <a:cs typeface="Gotham Bold"/>
                <a:sym typeface="Gotham Bold"/>
              </a:rPr>
              <a:t>Proyek Pembuatan </a:t>
            </a:r>
          </a:p>
          <a:p>
            <a:pPr algn="just">
              <a:lnSpc>
                <a:spcPts val="7700"/>
              </a:lnSpc>
            </a:pPr>
            <a:r>
              <a:rPr lang="en-US" sz="5500" b="true">
                <a:solidFill>
                  <a:srgbClr val="191919"/>
                </a:solidFill>
                <a:latin typeface="Gotham Bold"/>
                <a:ea typeface="Gotham Bold"/>
                <a:cs typeface="Gotham Bold"/>
                <a:sym typeface="Gotham Bold"/>
              </a:rPr>
              <a:t>Website </a:t>
            </a:r>
          </a:p>
          <a:p>
            <a:pPr algn="just">
              <a:lnSpc>
                <a:spcPts val="7700"/>
              </a:lnSpc>
              <a:spcBef>
                <a:spcPct val="0"/>
              </a:spcBef>
            </a:pPr>
            <a:r>
              <a:rPr lang="en-US" b="true" sz="5500">
                <a:solidFill>
                  <a:srgbClr val="191919"/>
                </a:solidFill>
                <a:latin typeface="Gotham Bold"/>
                <a:ea typeface="Gotham Bold"/>
                <a:cs typeface="Gotham Bold"/>
                <a:sym typeface="Gotham Bold"/>
              </a:rPr>
              <a:t>Dan Aplikasi</a:t>
            </a:r>
          </a:p>
        </p:txBody>
      </p:sp>
      <p:sp>
        <p:nvSpPr>
          <p:cNvPr name="TextBox 12" id="12"/>
          <p:cNvSpPr txBox="true"/>
          <p:nvPr/>
        </p:nvSpPr>
        <p:spPr>
          <a:xfrm rot="0">
            <a:off x="9044514" y="5384019"/>
            <a:ext cx="5383036" cy="423528"/>
          </a:xfrm>
          <a:prstGeom prst="rect">
            <a:avLst/>
          </a:prstGeom>
        </p:spPr>
        <p:txBody>
          <a:bodyPr anchor="t" rtlCol="false" tIns="0" lIns="0" bIns="0" rIns="0">
            <a:spAutoFit/>
          </a:bodyPr>
          <a:lstStyle/>
          <a:p>
            <a:pPr algn="l">
              <a:lnSpc>
                <a:spcPts val="3430"/>
              </a:lnSpc>
            </a:pPr>
            <a:r>
              <a:rPr lang="en-US" sz="2450">
                <a:solidFill>
                  <a:srgbClr val="191919"/>
                </a:solidFill>
                <a:latin typeface="Gotham"/>
                <a:ea typeface="Gotham"/>
                <a:cs typeface="Gotham"/>
                <a:sym typeface="Gotham"/>
              </a:rPr>
              <a:t>Website Kursus Bahasa Asing</a:t>
            </a:r>
          </a:p>
        </p:txBody>
      </p:sp>
      <p:sp>
        <p:nvSpPr>
          <p:cNvPr name="TextBox 13" id="13"/>
          <p:cNvSpPr txBox="true"/>
          <p:nvPr/>
        </p:nvSpPr>
        <p:spPr>
          <a:xfrm rot="0">
            <a:off x="2364230" y="9630211"/>
            <a:ext cx="6680283" cy="423528"/>
          </a:xfrm>
          <a:prstGeom prst="rect">
            <a:avLst/>
          </a:prstGeom>
        </p:spPr>
        <p:txBody>
          <a:bodyPr anchor="t" rtlCol="false" tIns="0" lIns="0" bIns="0" rIns="0">
            <a:spAutoFit/>
          </a:bodyPr>
          <a:lstStyle/>
          <a:p>
            <a:pPr algn="l">
              <a:lnSpc>
                <a:spcPts val="3430"/>
              </a:lnSpc>
            </a:pPr>
            <a:r>
              <a:rPr lang="en-US" sz="2450">
                <a:solidFill>
                  <a:srgbClr val="191919"/>
                </a:solidFill>
                <a:latin typeface="Gotham"/>
                <a:ea typeface="Gotham"/>
                <a:cs typeface="Gotham"/>
                <a:sym typeface="Gotham"/>
              </a:rPr>
              <a:t>Figma Aplikasi Adopsi Kucing Online</a:t>
            </a:r>
          </a:p>
        </p:txBody>
      </p:sp>
    </p:spTree>
  </p:cSld>
  <p:clrMapOvr>
    <a:masterClrMapping/>
  </p:clrMapOvr>
  <p:transition spd="slow">
    <p:cover dir="d"/>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238454" y="293464"/>
            <a:ext cx="3875983" cy="1143129"/>
            <a:chOff x="0" y="0"/>
            <a:chExt cx="1377972" cy="406400"/>
          </a:xfrm>
        </p:grpSpPr>
        <p:sp>
          <p:nvSpPr>
            <p:cNvPr name="Freeform 4" id="4"/>
            <p:cNvSpPr/>
            <p:nvPr/>
          </p:nvSpPr>
          <p:spPr>
            <a:xfrm flipH="false" flipV="false" rot="0">
              <a:off x="0" y="0"/>
              <a:ext cx="1377972" cy="406400"/>
            </a:xfrm>
            <a:custGeom>
              <a:avLst/>
              <a:gdLst/>
              <a:ahLst/>
              <a:cxnLst/>
              <a:rect r="r" b="b" t="t" l="l"/>
              <a:pathLst>
                <a:path h="406400" w="1377972">
                  <a:moveTo>
                    <a:pt x="1174772" y="0"/>
                  </a:moveTo>
                  <a:cubicBezTo>
                    <a:pt x="1286996" y="0"/>
                    <a:pt x="1377972" y="90976"/>
                    <a:pt x="1377972" y="203200"/>
                  </a:cubicBezTo>
                  <a:cubicBezTo>
                    <a:pt x="1377972" y="315424"/>
                    <a:pt x="1286996" y="406400"/>
                    <a:pt x="1174772" y="406400"/>
                  </a:cubicBezTo>
                  <a:lnTo>
                    <a:pt x="203200" y="406400"/>
                  </a:lnTo>
                  <a:cubicBezTo>
                    <a:pt x="90976" y="406400"/>
                    <a:pt x="0" y="315424"/>
                    <a:pt x="0" y="203200"/>
                  </a:cubicBezTo>
                  <a:cubicBezTo>
                    <a:pt x="0" y="90976"/>
                    <a:pt x="90976" y="0"/>
                    <a:pt x="203200" y="0"/>
                  </a:cubicBezTo>
                  <a:close/>
                </a:path>
              </a:pathLst>
            </a:custGeom>
            <a:solidFill>
              <a:srgbClr val="B6043F"/>
            </a:solidFill>
          </p:spPr>
        </p:sp>
        <p:sp>
          <p:nvSpPr>
            <p:cNvPr name="TextBox 5" id="5"/>
            <p:cNvSpPr txBox="true"/>
            <p:nvPr/>
          </p:nvSpPr>
          <p:spPr>
            <a:xfrm>
              <a:off x="0" y="-38100"/>
              <a:ext cx="1377972" cy="444500"/>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1737991" y="2250599"/>
            <a:ext cx="5919210" cy="7218549"/>
          </a:xfrm>
          <a:custGeom>
            <a:avLst/>
            <a:gdLst/>
            <a:ahLst/>
            <a:cxnLst/>
            <a:rect r="r" b="b" t="t" l="l"/>
            <a:pathLst>
              <a:path h="7218549" w="5919210">
                <a:moveTo>
                  <a:pt x="0" y="0"/>
                </a:moveTo>
                <a:lnTo>
                  <a:pt x="5919210" y="0"/>
                </a:lnTo>
                <a:lnTo>
                  <a:pt x="5919210" y="7218549"/>
                </a:lnTo>
                <a:lnTo>
                  <a:pt x="0" y="7218549"/>
                </a:lnTo>
                <a:lnTo>
                  <a:pt x="0" y="0"/>
                </a:lnTo>
                <a:close/>
              </a:path>
            </a:pathLst>
          </a:custGeom>
          <a:blipFill>
            <a:blip r:embed="rId3"/>
            <a:stretch>
              <a:fillRect l="0" t="0" r="0" b="0"/>
            </a:stretch>
          </a:blipFill>
        </p:spPr>
      </p:sp>
      <p:sp>
        <p:nvSpPr>
          <p:cNvPr name="Freeform 7" id="7"/>
          <p:cNvSpPr/>
          <p:nvPr/>
        </p:nvSpPr>
        <p:spPr>
          <a:xfrm flipH="false" flipV="false" rot="0">
            <a:off x="368575" y="3567291"/>
            <a:ext cx="9752797" cy="5668813"/>
          </a:xfrm>
          <a:custGeom>
            <a:avLst/>
            <a:gdLst/>
            <a:ahLst/>
            <a:cxnLst/>
            <a:rect r="r" b="b" t="t" l="l"/>
            <a:pathLst>
              <a:path h="5668813" w="9752797">
                <a:moveTo>
                  <a:pt x="0" y="0"/>
                </a:moveTo>
                <a:lnTo>
                  <a:pt x="9752797" y="0"/>
                </a:lnTo>
                <a:lnTo>
                  <a:pt x="9752797" y="5668813"/>
                </a:lnTo>
                <a:lnTo>
                  <a:pt x="0" y="5668813"/>
                </a:lnTo>
                <a:lnTo>
                  <a:pt x="0" y="0"/>
                </a:lnTo>
                <a:close/>
              </a:path>
            </a:pathLst>
          </a:custGeom>
          <a:blipFill>
            <a:blip r:embed="rId4"/>
            <a:stretch>
              <a:fillRect l="0" t="0" r="0" b="0"/>
            </a:stretch>
          </a:blipFill>
        </p:spPr>
      </p:sp>
      <p:sp>
        <p:nvSpPr>
          <p:cNvPr name="TextBox 8" id="8"/>
          <p:cNvSpPr txBox="true"/>
          <p:nvPr/>
        </p:nvSpPr>
        <p:spPr>
          <a:xfrm rot="0">
            <a:off x="14802228" y="352425"/>
            <a:ext cx="3523872" cy="924633"/>
          </a:xfrm>
          <a:prstGeom prst="rect">
            <a:avLst/>
          </a:prstGeom>
        </p:spPr>
        <p:txBody>
          <a:bodyPr anchor="t" rtlCol="false" tIns="0" lIns="0" bIns="0" rIns="0">
            <a:spAutoFit/>
          </a:bodyPr>
          <a:lstStyle/>
          <a:p>
            <a:pPr algn="l">
              <a:lnSpc>
                <a:spcPts val="6775"/>
              </a:lnSpc>
            </a:pPr>
            <a:r>
              <a:rPr lang="en-US" sz="7528">
                <a:solidFill>
                  <a:srgbClr val="FFFFFF"/>
                </a:solidFill>
                <a:latin typeface="Tropika"/>
                <a:ea typeface="Tropika"/>
                <a:cs typeface="Tropika"/>
                <a:sym typeface="Tropika"/>
              </a:rPr>
              <a:t>Proyek </a:t>
            </a:r>
          </a:p>
        </p:txBody>
      </p:sp>
      <p:sp>
        <p:nvSpPr>
          <p:cNvPr name="TextBox 9" id="9"/>
          <p:cNvSpPr txBox="true"/>
          <p:nvPr/>
        </p:nvSpPr>
        <p:spPr>
          <a:xfrm rot="0">
            <a:off x="305235" y="179164"/>
            <a:ext cx="9210270" cy="2889245"/>
          </a:xfrm>
          <a:prstGeom prst="rect">
            <a:avLst/>
          </a:prstGeom>
        </p:spPr>
        <p:txBody>
          <a:bodyPr anchor="t" rtlCol="false" tIns="0" lIns="0" bIns="0" rIns="0">
            <a:spAutoFit/>
          </a:bodyPr>
          <a:lstStyle/>
          <a:p>
            <a:pPr algn="just">
              <a:lnSpc>
                <a:spcPts val="7700"/>
              </a:lnSpc>
            </a:pPr>
            <a:r>
              <a:rPr lang="en-US" sz="5500" b="true">
                <a:solidFill>
                  <a:srgbClr val="191919"/>
                </a:solidFill>
                <a:latin typeface="Gotham Bold"/>
                <a:ea typeface="Gotham Bold"/>
                <a:cs typeface="Gotham Bold"/>
                <a:sym typeface="Gotham Bold"/>
              </a:rPr>
              <a:t>Proyek Pembuatan </a:t>
            </a:r>
          </a:p>
          <a:p>
            <a:pPr algn="just">
              <a:lnSpc>
                <a:spcPts val="7700"/>
              </a:lnSpc>
            </a:pPr>
            <a:r>
              <a:rPr lang="en-US" sz="5500" b="true">
                <a:solidFill>
                  <a:srgbClr val="191919"/>
                </a:solidFill>
                <a:latin typeface="Gotham Bold"/>
                <a:ea typeface="Gotham Bold"/>
                <a:cs typeface="Gotham Bold"/>
                <a:sym typeface="Gotham Bold"/>
              </a:rPr>
              <a:t>Website </a:t>
            </a:r>
          </a:p>
          <a:p>
            <a:pPr algn="just">
              <a:lnSpc>
                <a:spcPts val="7700"/>
              </a:lnSpc>
              <a:spcBef>
                <a:spcPct val="0"/>
              </a:spcBef>
            </a:pPr>
            <a:r>
              <a:rPr lang="en-US" b="true" sz="5500">
                <a:solidFill>
                  <a:srgbClr val="191919"/>
                </a:solidFill>
                <a:latin typeface="Gotham Bold"/>
                <a:ea typeface="Gotham Bold"/>
                <a:cs typeface="Gotham Bold"/>
                <a:sym typeface="Gotham Bold"/>
              </a:rPr>
              <a:t>Dan Aplikasi</a:t>
            </a:r>
          </a:p>
        </p:txBody>
      </p:sp>
      <p:sp>
        <p:nvSpPr>
          <p:cNvPr name="TextBox 10" id="10"/>
          <p:cNvSpPr txBox="true"/>
          <p:nvPr/>
        </p:nvSpPr>
        <p:spPr>
          <a:xfrm rot="0">
            <a:off x="1500204" y="9494647"/>
            <a:ext cx="7489539" cy="423528"/>
          </a:xfrm>
          <a:prstGeom prst="rect">
            <a:avLst/>
          </a:prstGeom>
        </p:spPr>
        <p:txBody>
          <a:bodyPr anchor="t" rtlCol="false" tIns="0" lIns="0" bIns="0" rIns="0">
            <a:spAutoFit/>
          </a:bodyPr>
          <a:lstStyle/>
          <a:p>
            <a:pPr algn="l">
              <a:lnSpc>
                <a:spcPts val="3430"/>
              </a:lnSpc>
            </a:pPr>
            <a:r>
              <a:rPr lang="en-US" sz="2450">
                <a:solidFill>
                  <a:srgbClr val="191919"/>
                </a:solidFill>
                <a:latin typeface="Gotham"/>
                <a:ea typeface="Gotham"/>
                <a:cs typeface="Gotham"/>
                <a:sym typeface="Gotham"/>
              </a:rPr>
              <a:t>Website Dashboard Admin Marketplace Fashion</a:t>
            </a:r>
          </a:p>
        </p:txBody>
      </p:sp>
      <p:sp>
        <p:nvSpPr>
          <p:cNvPr name="TextBox 11" id="11"/>
          <p:cNvSpPr txBox="true"/>
          <p:nvPr/>
        </p:nvSpPr>
        <p:spPr>
          <a:xfrm rot="0">
            <a:off x="11357454" y="9677836"/>
            <a:ext cx="6680283" cy="423528"/>
          </a:xfrm>
          <a:prstGeom prst="rect">
            <a:avLst/>
          </a:prstGeom>
        </p:spPr>
        <p:txBody>
          <a:bodyPr anchor="t" rtlCol="false" tIns="0" lIns="0" bIns="0" rIns="0">
            <a:spAutoFit/>
          </a:bodyPr>
          <a:lstStyle/>
          <a:p>
            <a:pPr algn="l">
              <a:lnSpc>
                <a:spcPts val="3430"/>
              </a:lnSpc>
            </a:pPr>
            <a:r>
              <a:rPr lang="en-US" sz="2450">
                <a:solidFill>
                  <a:srgbClr val="191919"/>
                </a:solidFill>
                <a:latin typeface="Gotham"/>
                <a:ea typeface="Gotham"/>
                <a:cs typeface="Gotham"/>
                <a:sym typeface="Gotham"/>
              </a:rPr>
              <a:t>Website Dashboard Marketplace Fashion</a:t>
            </a:r>
          </a:p>
        </p:txBody>
      </p:sp>
    </p:spTree>
  </p:cSld>
  <p:clrMapOvr>
    <a:masterClrMapping/>
  </p:clrMapOvr>
  <p:transition spd="slow">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DAGyRbpm_-A</dc:identifier>
  <dcterms:modified xsi:type="dcterms:W3CDTF">2011-08-01T06:04:30Z</dcterms:modified>
  <cp:revision>1</cp:revision>
  <dc:title>Merah Muda Putih Modern Gradasi Portofolio Kreatif Presentasi</dc:title>
</cp:coreProperties>
</file>